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aleway"/>
      <p:regular r:id="rId18"/>
      <p:bold r:id="rId19"/>
      <p:italic r:id="rId20"/>
      <p:boldItalic r:id="rId21"/>
    </p:embeddedFont>
    <p:embeddedFont>
      <p:font typeface="Proxima Nova"/>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ProximaNova-regular.fntdata"/><Relationship Id="rId21" Type="http://schemas.openxmlformats.org/officeDocument/2006/relationships/font" Target="fonts/Raleway-boldItalic.fntdata"/><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ProximaNov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serda.ny.gov/-/media/Project/Nyserda/Images/Programs/Offshore-Wind/1-2_Turbine-Size_539x344.jpg" TargetMode="External"/><Relationship Id="rId3" Type="http://schemas.openxmlformats.org/officeDocument/2006/relationships/hyperlink" Target="https://www.nyserda.ny.gov/-/media/Project/Nyserda/Images/Programs/Offshore-Wind/1-2_Turbine-Size_539x344.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tannica.com/video/181395/Discussion-forces-bodies-water#:~:text=Two%20forces%20act%20on%20an%20object%20when%20it,weight%20of%20the%20water%20displaced%20by%20the%20objec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bj6t9jpiEZP0icpfGQSm6CFSi3SiDwz/view?resourceke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latin typeface="Raleway"/>
                <a:ea typeface="Raleway"/>
                <a:cs typeface="Raleway"/>
                <a:sym typeface="Raleway"/>
              </a:rPr>
              <a:t>Introduce yourself and get to know your students</a:t>
            </a:r>
            <a:endParaRPr>
              <a:latin typeface="Raleway"/>
              <a:ea typeface="Raleway"/>
              <a:cs typeface="Raleway"/>
              <a:sym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d112f5922c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d112f5922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Now it is time to put the concepts we have learned to work and be structural engineer. Construct a stable floating foundation for a floating offshore wind turbine. Your floating foundation needs to take up the least amount of surface area on the water as possible and </a:t>
            </a:r>
            <a:r>
              <a:rPr lang="en">
                <a:solidFill>
                  <a:schemeClr val="dk1"/>
                </a:solidFill>
                <a:latin typeface="Raleway"/>
                <a:ea typeface="Raleway"/>
                <a:cs typeface="Raleway"/>
                <a:sym typeface="Raleway"/>
              </a:rPr>
              <a:t>guarantee</a:t>
            </a:r>
            <a:r>
              <a:rPr lang="en">
                <a:solidFill>
                  <a:schemeClr val="dk1"/>
                </a:solidFill>
                <a:latin typeface="Raleway"/>
                <a:ea typeface="Raleway"/>
                <a:cs typeface="Raleway"/>
                <a:sym typeface="Raleway"/>
              </a:rPr>
              <a:t> stability and balance of a wind turbine above the water at all times. Working with your team, you have a set of materials you can use: test tubes, weights, masking tape to build your floating foundation. Then balance the wind turbine on top of the floating foundation and make it </a:t>
            </a:r>
            <a:r>
              <a:rPr lang="en">
                <a:solidFill>
                  <a:schemeClr val="dk1"/>
                </a:solidFill>
                <a:latin typeface="Raleway"/>
                <a:ea typeface="Raleway"/>
                <a:cs typeface="Raleway"/>
                <a:sym typeface="Raleway"/>
              </a:rPr>
              <a:t>permanent</a:t>
            </a:r>
            <a:r>
              <a:rPr lang="en">
                <a:solidFill>
                  <a:schemeClr val="dk1"/>
                </a:solidFill>
                <a:latin typeface="Raleway"/>
                <a:ea typeface="Raleway"/>
                <a:cs typeface="Raleway"/>
                <a:sym typeface="Raleway"/>
              </a:rPr>
              <a:t> using double sided tape. As you plan out your build ask yourselves: </a:t>
            </a:r>
            <a:endParaRPr>
              <a:solidFill>
                <a:schemeClr val="dk1"/>
              </a:solidFill>
              <a:latin typeface="Raleway"/>
              <a:ea typeface="Raleway"/>
              <a:cs typeface="Raleway"/>
              <a:sym typeface="Raleway"/>
            </a:endParaRPr>
          </a:p>
          <a:p>
            <a:pPr indent="-298450" lvl="1" marL="9144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need to be thinking about when you are building a floating foundation? </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Creating neutral buoyancy so the test tubes can float </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Foundation stability and balance, while having the smallest possible footprint.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Notes&gt;</a:t>
            </a:r>
            <a:r>
              <a:rPr lang="en">
                <a:solidFill>
                  <a:schemeClr val="dk1"/>
                </a:solidFill>
                <a:latin typeface="Raleway"/>
                <a:ea typeface="Raleway"/>
                <a:cs typeface="Raleway"/>
                <a:sym typeface="Raleway"/>
              </a:rPr>
              <a:t> Group students into groups of three or four depending on the total number of students. Each group will have their own materials kit and share buckets of water. </a:t>
            </a:r>
            <a:r>
              <a:rPr lang="en">
                <a:solidFill>
                  <a:schemeClr val="dk1"/>
                </a:solidFill>
                <a:latin typeface="Raleway"/>
                <a:ea typeface="Raleway"/>
                <a:cs typeface="Raleway"/>
                <a:sym typeface="Raleway"/>
              </a:rPr>
              <a:t>State how much time they will have and give them a signal when there is 5 minutes left. </a:t>
            </a:r>
            <a:r>
              <a:rPr lang="en">
                <a:solidFill>
                  <a:schemeClr val="dk1"/>
                </a:solidFill>
                <a:latin typeface="Raleway"/>
                <a:ea typeface="Raleway"/>
                <a:cs typeface="Raleway"/>
                <a:sym typeface="Raleway"/>
              </a:rPr>
              <a:t>C</a:t>
            </a:r>
            <a:r>
              <a:rPr lang="en">
                <a:solidFill>
                  <a:schemeClr val="dk1"/>
                </a:solidFill>
                <a:latin typeface="Raleway"/>
                <a:ea typeface="Raleway"/>
                <a:cs typeface="Raleway"/>
                <a:sym typeface="Raleway"/>
              </a:rPr>
              <a:t>irculating around the room while students work. Encourage students to test and then modify one part at a time.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Walk around throughout the activity. Try not to “give the answer” to questions but rephrase the questions so they do the “thinking.”</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pointed questions, you might ask: </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Why is the turbine not stable? Or standing upright?</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adjustments have you made? What adjustment might you try?</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role do the marbles play? How do they contribute to the buoyancy of the wind turbine?</a:t>
            </a:r>
            <a:endParaRPr>
              <a:solidFill>
                <a:schemeClr val="dk1"/>
              </a:solidFill>
              <a:latin typeface="Raleway"/>
              <a:ea typeface="Raleway"/>
              <a:cs typeface="Raleway"/>
              <a:sym typeface="Raleway"/>
            </a:endParaRPr>
          </a:p>
          <a:p>
            <a:pPr indent="0" lvl="0" marL="137160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general questions, you might ask: </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Char char="■"/>
            </a:pPr>
            <a:r>
              <a:rPr lang="en">
                <a:solidFill>
                  <a:schemeClr val="dk1"/>
                </a:solidFill>
                <a:latin typeface="Raleway"/>
                <a:ea typeface="Raleway"/>
                <a:cs typeface="Raleway"/>
                <a:sym typeface="Raleway"/>
              </a:rPr>
              <a:t>What do you think will happen if we change this variable?</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do you think this will affect the outcome of the experiment?</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predict will happen next?</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think will happen if we do this differently?</a:t>
            </a:r>
            <a:endParaRPr>
              <a:solidFill>
                <a:schemeClr val="dk1"/>
              </a:solidFill>
              <a:latin typeface="Raleway"/>
              <a:ea typeface="Raleway"/>
              <a:cs typeface="Raleway"/>
              <a:sym typeface="Raleway"/>
            </a:endParaRPr>
          </a:p>
          <a:p>
            <a:pPr indent="-298450" lvl="2" marL="13716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can we test your prediction?</a:t>
            </a:r>
            <a:endParaRPr>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latin typeface="Raleway"/>
                <a:ea typeface="Raleway"/>
                <a:cs typeface="Raleway"/>
                <a:sym typeface="Raleway"/>
              </a:rPr>
              <a:t>&lt;Teacher Note&gt;</a:t>
            </a:r>
            <a:r>
              <a:rPr i="1" lang="en">
                <a:solidFill>
                  <a:schemeClr val="dk1"/>
                </a:solidFill>
                <a:latin typeface="Raleway"/>
                <a:ea typeface="Raleway"/>
                <a:cs typeface="Raleway"/>
                <a:sym typeface="Raleway"/>
              </a:rPr>
              <a:t> </a:t>
            </a:r>
            <a:r>
              <a:rPr lang="en">
                <a:solidFill>
                  <a:schemeClr val="dk1"/>
                </a:solidFill>
                <a:latin typeface="Raleway"/>
                <a:ea typeface="Raleway"/>
                <a:cs typeface="Raleway"/>
                <a:sym typeface="Raleway"/>
              </a:rPr>
              <a:t>Allocate at least 10 minutes. Make sure to leave enough time at the end for students to reflect and discuss. This is when the real learning happens. The structures that the students built should be floating in containers at this time.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If a group didn’t finish, that is OKAY.  Focus on the reflection and process. Remind students that engineers do not always succeed and most learning happens when things do not work out the way they want.</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rPr i="1" lang="en">
                <a:solidFill>
                  <a:schemeClr val="dk1"/>
                </a:solidFill>
                <a:latin typeface="Raleway"/>
                <a:ea typeface="Raleway"/>
                <a:cs typeface="Raleway"/>
                <a:sym typeface="Raleway"/>
              </a:rPr>
              <a:t>&lt;Narrative&gt; </a:t>
            </a:r>
            <a:r>
              <a:rPr lang="en">
                <a:latin typeface="Raleway"/>
                <a:ea typeface="Raleway"/>
                <a:cs typeface="Raleway"/>
                <a:sym typeface="Raleway"/>
              </a:rPr>
              <a:t>Before having students reflect on the questions have groups share their builds.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Ask students these reflection questions: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was challenging about building your floating offshore turbine? </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unable to keep it from tipping,  not enough marbles.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advice would you share with other students building floating wind turbines?</a:t>
            </a:r>
            <a:r>
              <a:rPr lang="en">
                <a:solidFill>
                  <a:srgbClr val="0B5394"/>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use more marbles/weights, experiment and record the information.</a:t>
            </a:r>
            <a:endParaRPr>
              <a:latin typeface="Raleway"/>
              <a:ea typeface="Raleway"/>
              <a:cs typeface="Raleway"/>
              <a:sym typeface="Raleway"/>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a:t>
            </a:r>
            <a:r>
              <a:rPr lang="en">
                <a:solidFill>
                  <a:schemeClr val="dk1"/>
                </a:solidFill>
                <a:latin typeface="Raleway"/>
                <a:ea typeface="Raleway"/>
                <a:cs typeface="Raleway"/>
                <a:sym typeface="Raleway"/>
              </a:rPr>
              <a:t>Today you were NYPA engineers, You helped us explore the feasibility of offshore wind turbine farms.  Offshore wind has opened the door to many new careers, and NYPA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aleway"/>
                <a:ea typeface="Raleway"/>
                <a:cs typeface="Raleway"/>
                <a:sym typeface="Raleway"/>
              </a:rPr>
              <a:t>What careers do you think you could have with NYPA in the future?</a:t>
            </a:r>
            <a:r>
              <a:rPr lang="en">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aleway"/>
                <a:ea typeface="Raleway"/>
                <a:cs typeface="Raleway"/>
                <a:sym typeface="Raleway"/>
              </a:rPr>
              <a:t>What problems do you want to solve? </a:t>
            </a:r>
            <a:endParaRPr b="1">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THANK YOU!!</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We really enjoyed being with you today,  If</a:t>
            </a:r>
            <a:r>
              <a:rPr i="1" lang="en">
                <a:solidFill>
                  <a:schemeClr val="dk1"/>
                </a:solidFill>
                <a:latin typeface="Raleway"/>
                <a:ea typeface="Raleway"/>
                <a:cs typeface="Raleway"/>
                <a:sym typeface="Raleway"/>
              </a:rPr>
              <a:t> you have questions</a:t>
            </a:r>
            <a:r>
              <a:rPr lang="en">
                <a:solidFill>
                  <a:schemeClr val="dk1"/>
                </a:solidFill>
                <a:latin typeface="Raleway"/>
                <a:ea typeface="Raleway"/>
                <a:cs typeface="Raleway"/>
                <a:sym typeface="Raleway"/>
              </a:rPr>
              <a:t>, we can answer them as we wrap up our time together today.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solidFill>
                <a:schemeClr val="dk1"/>
              </a:solidFill>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highlight>
                  <a:srgbClr val="FFFFFF"/>
                </a:highlight>
                <a:latin typeface="Raleway"/>
                <a:ea typeface="Raleway"/>
                <a:cs typeface="Raleway"/>
                <a:sym typeface="Raleway"/>
              </a:rPr>
              <a:t>&lt;Narrative&gt;</a:t>
            </a:r>
            <a:r>
              <a:rPr lang="en">
                <a:solidFill>
                  <a:schemeClr val="dk1"/>
                </a:solidFill>
                <a:highlight>
                  <a:srgbClr val="FFFFFF"/>
                </a:highlight>
                <a:latin typeface="Raleway"/>
                <a:ea typeface="Raleway"/>
                <a:cs typeface="Raleway"/>
                <a:sym typeface="Raleway"/>
              </a:rPr>
              <a:t> NYPA is the largest state-owned power facility in the nation, with 16 generating facilities in New York State producing approximately 5826 MWs of electricity.  They are a national leader in </a:t>
            </a:r>
            <a:r>
              <a:rPr lang="en">
                <a:solidFill>
                  <a:schemeClr val="dk1"/>
                </a:solidFill>
                <a:latin typeface="Raleway"/>
                <a:ea typeface="Raleway"/>
                <a:cs typeface="Raleway"/>
                <a:sym typeface="Raleway"/>
              </a:rPr>
              <a:t>promoting energy efficiency, the development of clean energy technologies and electric vehicles</a:t>
            </a:r>
            <a:r>
              <a:rPr lang="en">
                <a:solidFill>
                  <a:schemeClr val="dk1"/>
                </a:solidFill>
                <a:highlight>
                  <a:srgbClr val="FFFFFF"/>
                </a:highlight>
                <a:latin typeface="Raleway"/>
                <a:ea typeface="Raleway"/>
                <a:cs typeface="Raleway"/>
                <a:sym typeface="Raleway"/>
              </a:rPr>
              <a:t>.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FFFFF"/>
                </a:highlight>
                <a:latin typeface="Raleway"/>
                <a:ea typeface="Raleway"/>
                <a:cs typeface="Raleway"/>
                <a:sym typeface="Raleway"/>
              </a:rPr>
              <a:t>Their energy services projects can be found throughout New York State, saving money and megawatts while helping reduce greenhouse gas emissions. Over 80% of NYPA’s electricity is produced through hydroelectric power.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FFFFF"/>
                </a:highlight>
                <a:latin typeface="Raleway"/>
                <a:ea typeface="Raleway"/>
                <a:cs typeface="Raleway"/>
                <a:sym typeface="Raleway"/>
              </a:rPr>
              <a:t>Recently, NYPA has become involved in another type of renewable energy, wind. Once the wind turbine produces electricity, it has to be distributed throughout NYS through transmission lines.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FFFFF"/>
                </a:highlight>
                <a:latin typeface="Raleway"/>
                <a:ea typeface="Raleway"/>
                <a:cs typeface="Raleway"/>
                <a:sym typeface="Raleway"/>
              </a:rPr>
              <a:t>NYPA will be building these transmission lines that will connect the wind turbines, located offshore, to communities on shore.</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FFFFF"/>
                </a:highlight>
                <a:latin typeface="Raleway"/>
                <a:ea typeface="Raleway"/>
                <a:cs typeface="Raleway"/>
                <a:sym typeface="Raleway"/>
              </a:rPr>
              <a:t>Why is this important?</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FFFFF"/>
                </a:highlight>
                <a:latin typeface="Raleway"/>
                <a:ea typeface="Raleway"/>
                <a:cs typeface="Raleway"/>
                <a:sym typeface="Raleway"/>
              </a:rPr>
              <a:t>The Climate Leadership and Community Protection Act (CLCPA) is legislation that addresses the climate crisis and sets ambitious goals for NYS to achieve, such as having zero-emission electricity by 2040 and an 85% reduction in greenhouse gas emissions by 2050, which will be achieved by using renewables such as hydropower, wind, and solar. NYS goal is to add 9000 MW of Wind energy by 2035!!</a:t>
            </a:r>
            <a:endParaRPr>
              <a:solidFill>
                <a:schemeClr val="dk1"/>
              </a:solidFill>
              <a:latin typeface="Raleway"/>
              <a:ea typeface="Raleway"/>
              <a:cs typeface="Raleway"/>
              <a:sym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7eba1bcc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7eba1bcc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a:t>
            </a:r>
            <a:r>
              <a:rPr i="1" lang="en">
                <a:solidFill>
                  <a:schemeClr val="dk1"/>
                </a:solidFill>
                <a:latin typeface="Raleway"/>
                <a:ea typeface="Raleway"/>
                <a:cs typeface="Raleway"/>
                <a:sym typeface="Raleway"/>
              </a:rPr>
              <a:t>Narrative&gt; Ask students the answer questions on the screen.</a:t>
            </a:r>
            <a:r>
              <a:rPr lang="en">
                <a:solidFill>
                  <a:schemeClr val="dk1"/>
                </a:solidFill>
                <a:latin typeface="Raleway"/>
                <a:ea typeface="Raleway"/>
                <a:cs typeface="Raleway"/>
                <a:sym typeface="Raleway"/>
              </a:rPr>
              <a:t> </a:t>
            </a:r>
            <a:r>
              <a:rPr i="1" lang="en">
                <a:solidFill>
                  <a:schemeClr val="dk1"/>
                </a:solidFill>
                <a:latin typeface="Raleway"/>
                <a:ea typeface="Raleway"/>
                <a:cs typeface="Raleway"/>
                <a:sym typeface="Raleway"/>
              </a:rPr>
              <a:t>Students will have a variety of answers.</a:t>
            </a:r>
            <a:r>
              <a:rPr i="1" lang="en">
                <a:solidFill>
                  <a:schemeClr val="dk1"/>
                </a:solidFill>
                <a:highlight>
                  <a:srgbClr val="FFFFFF"/>
                </a:highlight>
                <a:latin typeface="Raleway"/>
                <a:ea typeface="Raleway"/>
                <a:cs typeface="Raleway"/>
                <a:sym typeface="Raleway"/>
              </a:rPr>
              <a:t> </a:t>
            </a:r>
            <a:r>
              <a:rPr i="1" lang="en">
                <a:solidFill>
                  <a:schemeClr val="dk1"/>
                </a:solidFill>
                <a:latin typeface="Raleway"/>
                <a:ea typeface="Raleway"/>
                <a:cs typeface="Raleway"/>
                <a:sym typeface="Raleway"/>
              </a:rPr>
              <a:t>Validate their responses and focus on renewable sources. </a:t>
            </a:r>
            <a:endParaRPr i="1">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There are 3 major categories of energy for electricity generation - fossil fuels (coal, natural gas, and petroleum), nuclear energy, and renewable energy sources</a:t>
            </a:r>
            <a:r>
              <a:rPr lang="en">
                <a:solidFill>
                  <a:schemeClr val="dk1"/>
                </a:solidFill>
                <a:highlight>
                  <a:schemeClr val="lt1"/>
                </a:highlight>
                <a:latin typeface="Raleway"/>
                <a:ea typeface="Raleway"/>
                <a:cs typeface="Raleway"/>
                <a:sym typeface="Raleway"/>
              </a:rPr>
              <a:t>. </a:t>
            </a:r>
            <a:r>
              <a:rPr lang="en">
                <a:solidFill>
                  <a:schemeClr val="dk1"/>
                </a:solidFill>
                <a:latin typeface="Raleway"/>
                <a:ea typeface="Raleway"/>
                <a:cs typeface="Raleway"/>
                <a:sym typeface="Raleway"/>
              </a:rPr>
              <a:t>Today we are going to focus on learning more about one specific renewable: Wind Energy. Our goal is to use what we learn today to do a hands-on activity soon.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a:t>
            </a:r>
            <a:r>
              <a:rPr i="1" lang="en">
                <a:solidFill>
                  <a:schemeClr val="dk1"/>
                </a:solidFill>
                <a:latin typeface="Raleway"/>
                <a:ea typeface="Raleway"/>
                <a:cs typeface="Raleway"/>
                <a:sym typeface="Raleway"/>
              </a:rPr>
              <a:t>Teacher Note&gt;</a:t>
            </a:r>
            <a:r>
              <a:rPr lang="en">
                <a:solidFill>
                  <a:schemeClr val="dk1"/>
                </a:solidFill>
                <a:latin typeface="Raleway"/>
                <a:ea typeface="Raleway"/>
                <a:cs typeface="Raleway"/>
                <a:sym typeface="Raleway"/>
              </a:rPr>
              <a:t> There are 3 major categories of energy for electricity generation - fossil fuels (coal, natural gas, and petroleum), nuclear energy, and renewable energy sources</a:t>
            </a:r>
            <a:r>
              <a:rPr lang="en">
                <a:solidFill>
                  <a:schemeClr val="dk1"/>
                </a:solidFill>
                <a:highlight>
                  <a:schemeClr val="lt1"/>
                </a:highlight>
                <a:latin typeface="Raleway"/>
                <a:ea typeface="Raleway"/>
                <a:cs typeface="Raleway"/>
                <a:sym typeface="Raleway"/>
              </a:rPr>
              <a:t>.  For this presentation, we will only cover renewable energy sources with the focus being on wind. </a:t>
            </a:r>
            <a:endParaRPr>
              <a:solidFill>
                <a:schemeClr val="dk1"/>
              </a:solidFill>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9ca38ca28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9ca38ca28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How does wind energy work? </a:t>
            </a:r>
            <a:r>
              <a:rPr lang="en">
                <a:solidFill>
                  <a:schemeClr val="dk1"/>
                </a:solidFill>
                <a:latin typeface="Raleway"/>
                <a:ea typeface="Raleway"/>
                <a:cs typeface="Raleway"/>
                <a:sym typeface="Raleway"/>
              </a:rPr>
              <a:t>Let’s take a closer look at how wind turbines generate electricity for our homes.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A wind turbine is a device that works on a simple principle: instead of using electricity to make wind—like a fan.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Wind turbines use the wind to turn blades, which spins a generator generating electricity. Using the wind to produce electricity is renewable or clean energy.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 wind blows, causing the rotor blades to turn</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turns a shaft connected to the gearbox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spins giant magnets inside generator, converting the rotation into electrical energy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then electricity is sent through power cables to the transformer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then sends it to the switchyard</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then to your homes</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Check for understanding by asking students to explain how a wind turbine produces electricity. </a:t>
            </a:r>
            <a:endParaRPr i="1">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latin typeface="Raleway"/>
              <a:ea typeface="Raleway"/>
              <a:cs typeface="Raleway"/>
              <a:sym typeface="Raleway"/>
            </a:endParaRPr>
          </a:p>
          <a:p>
            <a:pPr indent="0" lvl="0" marL="0" rtl="0" algn="l">
              <a:lnSpc>
                <a:spcPct val="100000"/>
              </a:lnSpc>
              <a:spcBef>
                <a:spcPts val="0"/>
              </a:spcBef>
              <a:spcAft>
                <a:spcPts val="0"/>
              </a:spcAft>
              <a:buNone/>
            </a:pPr>
            <a:r>
              <a:rPr i="1" lang="en">
                <a:latin typeface="Raleway"/>
                <a:ea typeface="Raleway"/>
                <a:cs typeface="Raleway"/>
                <a:sym typeface="Raleway"/>
              </a:rPr>
              <a:t>&lt;Teacher Note&gt; </a:t>
            </a:r>
            <a:r>
              <a:rPr lang="en">
                <a:solidFill>
                  <a:schemeClr val="dk1"/>
                </a:solidFill>
                <a:latin typeface="Raleway"/>
                <a:ea typeface="Raleway"/>
                <a:cs typeface="Raleway"/>
                <a:sym typeface="Raleway"/>
              </a:rPr>
              <a:t>Parts of the wind turbine: Rotor Blades, Gear Box, Generator, tower, power cables, substation/switchboard.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You may have to repeat the steps of producing electricity a few times. </a:t>
            </a:r>
            <a:endParaRPr>
              <a:solidFill>
                <a:schemeClr val="dk1"/>
              </a:solidFill>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a8f6d02ea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a8f6d02ea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&lt;</a:t>
            </a:r>
            <a:r>
              <a:rPr i="1" lang="en">
                <a:solidFill>
                  <a:schemeClr val="dk1"/>
                </a:solidFill>
                <a:latin typeface="Raleway"/>
                <a:ea typeface="Raleway"/>
                <a:cs typeface="Raleway"/>
                <a:sym typeface="Raleway"/>
              </a:rPr>
              <a:t>Narrative&gt; </a:t>
            </a:r>
            <a:r>
              <a:rPr lang="en">
                <a:solidFill>
                  <a:schemeClr val="dk1"/>
                </a:solidFill>
                <a:latin typeface="Raleway"/>
                <a:ea typeface="Raleway"/>
                <a:cs typeface="Raleway"/>
                <a:sym typeface="Raleway"/>
              </a:rPr>
              <a:t>Wind Turbines are used throughout New York, both on land and close to the shore. Based on their location they use different foundational structures. If they are on land or shallow waters, they are fixed foundation turbines. Wind turbines built far offshore or in deeper water are referred to as Offshore Floating Wind Turbines.</a:t>
            </a:r>
            <a:r>
              <a:rPr b="1" lang="en">
                <a:solidFill>
                  <a:schemeClr val="dk1"/>
                </a:solidFill>
                <a:latin typeface="Raleway"/>
                <a:ea typeface="Raleway"/>
                <a:cs typeface="Raleway"/>
                <a:sym typeface="Raleway"/>
              </a:rPr>
              <a:t>   </a:t>
            </a:r>
            <a:endParaRPr b="1">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Can you think of why offshore floating wind turbines are a better idea than those on land or in shallow waters?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Ask students for answers, Validate student answers and make sure the following points have been mentioned: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reduce visibility from the shore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less impact on marine life and the fishing industry</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 impact on birds and the environment is less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helps by not competing for land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results in lower construction costs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higher and steadier wind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There is nothing blocking or slowing the wind down on the ocean, which allows for stronger, more reliable wind conditions. Therefore they allow for more opportunities for the wind turbines to capture the potential energy.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latin typeface="Raleway"/>
              <a:ea typeface="Raleway"/>
              <a:cs typeface="Raleway"/>
              <a:sym typeface="Raleway"/>
            </a:endParaRPr>
          </a:p>
          <a:p>
            <a:pPr indent="0" lvl="0" marL="0" rtl="0" algn="l">
              <a:lnSpc>
                <a:spcPct val="100000"/>
              </a:lnSpc>
              <a:spcBef>
                <a:spcPts val="0"/>
              </a:spcBef>
              <a:spcAft>
                <a:spcPts val="0"/>
              </a:spcAft>
              <a:buNone/>
            </a:pPr>
            <a:r>
              <a:t/>
            </a:r>
            <a:endParaRPr>
              <a:latin typeface="Raleway"/>
              <a:ea typeface="Raleway"/>
              <a:cs typeface="Raleway"/>
              <a:sym typeface="Raleway"/>
            </a:endParaRPr>
          </a:p>
          <a:p>
            <a:pPr indent="0" lvl="0" marL="0" rtl="0" algn="l">
              <a:lnSpc>
                <a:spcPct val="100000"/>
              </a:lnSpc>
              <a:spcBef>
                <a:spcPts val="0"/>
              </a:spcBef>
              <a:spcAft>
                <a:spcPts val="0"/>
              </a:spcAft>
              <a:buNone/>
            </a:pPr>
            <a:r>
              <a:rPr lang="en">
                <a:latin typeface="Raleway"/>
                <a:ea typeface="Raleway"/>
                <a:cs typeface="Raleway"/>
                <a:sym typeface="Raleway"/>
              </a:rPr>
              <a:t>&lt;Picture credit&gt;</a:t>
            </a:r>
            <a:endParaRPr>
              <a:latin typeface="Raleway"/>
              <a:ea typeface="Raleway"/>
              <a:cs typeface="Raleway"/>
              <a:sym typeface="Raleway"/>
            </a:endParaRPr>
          </a:p>
          <a:p>
            <a:pPr indent="0" lvl="0" marL="0" rtl="0" algn="l">
              <a:lnSpc>
                <a:spcPct val="100000"/>
              </a:lnSpc>
              <a:spcBef>
                <a:spcPts val="0"/>
              </a:spcBef>
              <a:spcAft>
                <a:spcPts val="0"/>
              </a:spcAft>
              <a:buNone/>
            </a:pPr>
            <a:r>
              <a:rPr lang="en" u="sng">
                <a:solidFill>
                  <a:schemeClr val="hlink"/>
                </a:solidFill>
                <a:highlight>
                  <a:srgbClr val="FFFFFF"/>
                </a:highlight>
                <a:latin typeface="Raleway"/>
                <a:ea typeface="Raleway"/>
                <a:cs typeface="Raleway"/>
                <a:sym typeface="Raleway"/>
                <a:hlinkClick r:id="rId2"/>
              </a:rPr>
              <a:t>https://www.nyserda.ny.gov/-/media/Project/Nyserda/Images/Programs/Offshore-Wind/1-2_Turbine-Size_539x344.jpg</a:t>
            </a:r>
            <a:r>
              <a:rPr lang="en" u="sng">
                <a:solidFill>
                  <a:schemeClr val="hlink"/>
                </a:solidFill>
                <a:highlight>
                  <a:srgbClr val="FFFFFF"/>
                </a:highlight>
                <a:latin typeface="Raleway"/>
                <a:ea typeface="Raleway"/>
                <a:cs typeface="Raleway"/>
                <a:sym typeface="Raleway"/>
                <a:hlinkClick r:id="rId3"/>
              </a:rPr>
              <a:t>   </a:t>
            </a:r>
            <a:endParaRPr>
              <a:solidFill>
                <a:srgbClr val="242424"/>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None/>
            </a:pPr>
            <a:r>
              <a:t/>
            </a:r>
            <a:endParaRPr>
              <a:solidFill>
                <a:srgbClr val="242424"/>
              </a:solidFill>
              <a:highlight>
                <a:srgbClr val="FFFFFF"/>
              </a:highlight>
              <a:latin typeface="Raleway"/>
              <a:ea typeface="Raleway"/>
              <a:cs typeface="Raleway"/>
              <a:sym typeface="Raleway"/>
            </a:endParaRPr>
          </a:p>
          <a:p>
            <a:pPr indent="0" lvl="0" marL="0" rtl="0" algn="l">
              <a:lnSpc>
                <a:spcPct val="100000"/>
              </a:lnSpc>
              <a:spcBef>
                <a:spcPts val="0"/>
              </a:spcBef>
              <a:spcAft>
                <a:spcPts val="0"/>
              </a:spcAft>
              <a:buNone/>
            </a:pPr>
            <a:r>
              <a:t/>
            </a:r>
            <a:endParaRPr>
              <a:solidFill>
                <a:srgbClr val="242424"/>
              </a:solidFill>
              <a:highlight>
                <a:srgbClr val="FFFFFF"/>
              </a:highlight>
              <a:latin typeface="Raleway"/>
              <a:ea typeface="Raleway"/>
              <a:cs typeface="Raleway"/>
              <a:sym typeface="Ralew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8dcbeb61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8dcbeb61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t>
            </a:r>
            <a:r>
              <a:rPr i="1" lang="en">
                <a:solidFill>
                  <a:schemeClr val="dk1"/>
                </a:solidFill>
                <a:latin typeface="Raleway"/>
                <a:ea typeface="Raleway"/>
                <a:cs typeface="Raleway"/>
                <a:sym typeface="Raleway"/>
              </a:rPr>
              <a:t>arrative</a:t>
            </a:r>
            <a:r>
              <a:rPr i="1" lang="en">
                <a:solidFill>
                  <a:schemeClr val="dk1"/>
                </a:solidFill>
                <a:latin typeface="Raleway"/>
                <a:ea typeface="Raleway"/>
                <a:cs typeface="Raleway"/>
                <a:sym typeface="Raleway"/>
              </a:rPr>
              <a:t>&gt;</a:t>
            </a:r>
            <a:r>
              <a:rPr lang="en">
                <a:solidFill>
                  <a:schemeClr val="dk1"/>
                </a:solidFill>
                <a:latin typeface="Raleway"/>
                <a:ea typeface="Raleway"/>
                <a:cs typeface="Raleway"/>
                <a:sym typeface="Raleway"/>
              </a:rPr>
              <a:t> As we just learned w</a:t>
            </a:r>
            <a:r>
              <a:rPr lang="en">
                <a:solidFill>
                  <a:schemeClr val="dk1"/>
                </a:solidFill>
                <a:latin typeface="Raleway"/>
                <a:ea typeface="Raleway"/>
                <a:cs typeface="Raleway"/>
                <a:sym typeface="Raleway"/>
              </a:rPr>
              <a:t>ind turbines are complex and big machines with a lot of moving parts. In addition to the mechanics of the turbines, the turbines need to be built to withstand all sorts of weather and other natural forces. </a:t>
            </a:r>
            <a:r>
              <a:rPr lang="en">
                <a:solidFill>
                  <a:schemeClr val="dk1"/>
                </a:solidFill>
                <a:latin typeface="Raleway"/>
                <a:ea typeface="Raleway"/>
                <a:cs typeface="Raleway"/>
                <a:sym typeface="Raleway"/>
              </a:rPr>
              <a:t>Wind Turbines are used throughout New York, both on land and close to the shore. based on their location they use different foundational structures.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If they are on land or shallow waters, they are fixed foundation turbines. Wind turbines built far offshore or in deeper water are referred to as Offshore Floating Wind Turbines. </a:t>
            </a:r>
            <a:r>
              <a:rPr lang="en">
                <a:solidFill>
                  <a:schemeClr val="dk1"/>
                </a:solidFill>
                <a:latin typeface="Raleway"/>
                <a:ea typeface="Raleway"/>
                <a:cs typeface="Raleway"/>
                <a:sym typeface="Raleway"/>
              </a:rPr>
              <a:t>Over the last decade there has been a push to build wind turbines offshore - far offshore in deep waters.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Take a look at this image, what do you notice about the foundations?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on land or in shallow water are fixed into grounds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in medium depth water </a:t>
            </a:r>
            <a:r>
              <a:rPr lang="en">
                <a:solidFill>
                  <a:schemeClr val="dk1"/>
                </a:solidFill>
                <a:latin typeface="Raleway"/>
                <a:ea typeface="Raleway"/>
                <a:cs typeface="Raleway"/>
                <a:sym typeface="Raleway"/>
              </a:rPr>
              <a:t>have a structure that is fixed into the ground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 in deep water are floating with anchors</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Students will give various answers, </a:t>
            </a:r>
            <a:r>
              <a:rPr lang="en">
                <a:solidFill>
                  <a:schemeClr val="dk1"/>
                </a:solidFill>
                <a:latin typeface="Raleway"/>
                <a:ea typeface="Raleway"/>
                <a:cs typeface="Raleway"/>
                <a:sym typeface="Raleway"/>
              </a:rPr>
              <a:t>validate answers and point out the tan in land, and the blue is water and the structures that are holding each up. Show how the deep water turbine base is in floating in the water.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9ddfd6e755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19ddfd6e755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How can such huge structures float and not “fall to one side or the other or sink.”  Let’s watch this short video to learn more. </a:t>
            </a:r>
            <a:r>
              <a:rPr i="1" lang="en">
                <a:solidFill>
                  <a:schemeClr val="dk1"/>
                </a:solidFill>
                <a:latin typeface="Raleway"/>
                <a:ea typeface="Raleway"/>
                <a:cs typeface="Raleway"/>
                <a:sym typeface="Raleway"/>
              </a:rPr>
              <a:t>After the video ask students </a:t>
            </a:r>
            <a:r>
              <a:rPr lang="en">
                <a:solidFill>
                  <a:schemeClr val="dk1"/>
                </a:solidFill>
                <a:latin typeface="Raleway"/>
                <a:ea typeface="Raleway"/>
                <a:cs typeface="Raleway"/>
                <a:sym typeface="Raleway"/>
              </a:rPr>
              <a:t>what did you learn about what things float?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There are two important forces: gravity and buoyancy that make it possible for the floating turbine to stay vertical.</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Gravity</a:t>
            </a:r>
            <a:r>
              <a:rPr lang="en">
                <a:solidFill>
                  <a:schemeClr val="dk1"/>
                </a:solidFill>
                <a:latin typeface="Raleway"/>
                <a:ea typeface="Raleway"/>
                <a:cs typeface="Raleway"/>
                <a:sym typeface="Raleway"/>
              </a:rPr>
              <a:t> is a force pulling together all matter (which is anything you can physically touch). The more matter, the more gravity. Gravity is the force pulling you down.</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Buoyancy</a:t>
            </a:r>
            <a:r>
              <a:rPr lang="en">
                <a:solidFill>
                  <a:schemeClr val="dk1"/>
                </a:solidFill>
                <a:latin typeface="Raleway"/>
                <a:ea typeface="Raleway"/>
                <a:cs typeface="Raleway"/>
                <a:sym typeface="Raleway"/>
              </a:rPr>
              <a:t> is the upward force that keeps things afloat in liquids. Water exerts a force on the contacting surface of the board. Buoyancy is the force pushing you up.</a:t>
            </a:r>
            <a:endParaRPr>
              <a:solidFill>
                <a:schemeClr val="dk1"/>
              </a:solidFill>
              <a:latin typeface="Raleway"/>
              <a:ea typeface="Raleway"/>
              <a:cs typeface="Raleway"/>
              <a:sym typeface="Raleway"/>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&lt;Video credit&gt; </a:t>
            </a:r>
            <a:r>
              <a:rPr lang="en" u="sng">
                <a:solidFill>
                  <a:srgbClr val="0000FF"/>
                </a:solidFill>
                <a:latin typeface="Raleway"/>
                <a:ea typeface="Raleway"/>
                <a:cs typeface="Raleway"/>
                <a:sym typeface="Raleway"/>
                <a:hlinkClick r:id="rId2">
                  <a:extLst>
                    <a:ext uri="{A12FA001-AC4F-418D-AE19-62706E023703}">
                      <ahyp:hlinkClr val="tx"/>
                    </a:ext>
                  </a:extLst>
                </a:hlinkClick>
              </a:rPr>
              <a:t>Discover why an object will float or sink</a:t>
            </a:r>
            <a:r>
              <a:rPr lang="en">
                <a:solidFill>
                  <a:srgbClr val="002D73"/>
                </a:solidFill>
                <a:latin typeface="Raleway"/>
                <a:ea typeface="Raleway"/>
                <a:cs typeface="Raleway"/>
                <a:sym typeface="Raleway"/>
              </a:rPr>
              <a:t> </a:t>
            </a:r>
            <a:r>
              <a:rPr lang="en">
                <a:solidFill>
                  <a:schemeClr val="dk1"/>
                </a:solidFill>
                <a:latin typeface="Raleway"/>
                <a:ea typeface="Raleway"/>
                <a:cs typeface="Raleway"/>
                <a:sym typeface="Raleway"/>
              </a:rPr>
              <a:t>1:49 min of video</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bc01bc32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bc01bc32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Now that you have an idea of the science behind why objects float or sink, let’s take it a step further and hear what Bill Nye, the science guy, has to say about buoyancy. </a:t>
            </a:r>
            <a:r>
              <a:rPr i="1" lang="en">
                <a:solidFill>
                  <a:schemeClr val="dk1"/>
                </a:solidFill>
                <a:latin typeface="Raleway"/>
                <a:ea typeface="Raleway"/>
                <a:cs typeface="Raleway"/>
                <a:sym typeface="Raleway"/>
              </a:rPr>
              <a:t>After the video ask students </a:t>
            </a:r>
            <a:r>
              <a:rPr lang="en">
                <a:solidFill>
                  <a:schemeClr val="dk1"/>
                </a:solidFill>
                <a:latin typeface="Raleway"/>
                <a:ea typeface="Raleway"/>
                <a:cs typeface="Raleway"/>
                <a:sym typeface="Raleway"/>
              </a:rPr>
              <a:t>What is the difference between negative, positive and neutral buoyancy?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Notes&gt; </a:t>
            </a:r>
            <a:endParaRPr i="1">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Negative buoyancy is when something sinks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Positive buoyancy is when something floats</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Neutral buoyancy is when something sits in the middle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Air bubbles are what many objects and animals use to stay at the same level under the water</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latin typeface="Raleway"/>
                <a:ea typeface="Raleway"/>
                <a:cs typeface="Raleway"/>
                <a:sym typeface="Raleway"/>
              </a:rPr>
              <a:t>&lt;Video Credit&gt;</a:t>
            </a:r>
            <a:r>
              <a:rPr lang="en">
                <a:latin typeface="Raleway"/>
                <a:ea typeface="Raleway"/>
                <a:cs typeface="Raleway"/>
                <a:sym typeface="Raleway"/>
              </a:rPr>
              <a:t> </a:t>
            </a:r>
            <a:r>
              <a:rPr lang="en" u="sng">
                <a:solidFill>
                  <a:schemeClr val="hlink"/>
                </a:solidFill>
                <a:latin typeface="Raleway"/>
                <a:ea typeface="Raleway"/>
                <a:cs typeface="Raleway"/>
                <a:sym typeface="Raleway"/>
                <a:hlinkClick r:id="rId2"/>
              </a:rPr>
              <a:t>Bill Nye neutral buoyancy</a:t>
            </a:r>
            <a:r>
              <a:rPr lang="en">
                <a:latin typeface="Raleway"/>
                <a:ea typeface="Raleway"/>
                <a:cs typeface="Raleway"/>
                <a:sym typeface="Raleway"/>
              </a:rPr>
              <a:t> 57 seconds </a:t>
            </a:r>
            <a:endParaRPr>
              <a:latin typeface="Raleway"/>
              <a:ea typeface="Raleway"/>
              <a:cs typeface="Raleway"/>
              <a:sym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9ca38ca28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9ca38ca28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Now let’s take a minute to see what we just learned from Bill Nye. I have 3 test tubes that I will use to demonstrate positive, negative, and neutral buoyancy and gravity in </a:t>
            </a:r>
            <a:r>
              <a:rPr lang="en">
                <a:solidFill>
                  <a:schemeClr val="dk1"/>
                </a:solidFill>
                <a:latin typeface="Raleway"/>
                <a:ea typeface="Raleway"/>
                <a:cs typeface="Raleway"/>
                <a:sym typeface="Raleway"/>
              </a:rPr>
              <a:t>action</a:t>
            </a:r>
            <a:r>
              <a:rPr lang="en">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a:t>
            </a:r>
            <a:r>
              <a:rPr i="1" lang="en">
                <a:solidFill>
                  <a:schemeClr val="dk1"/>
                </a:solidFill>
                <a:latin typeface="Raleway"/>
                <a:ea typeface="Raleway"/>
                <a:cs typeface="Raleway"/>
                <a:sym typeface="Raleway"/>
              </a:rPr>
              <a:t>Teacher Demonstration&gt;</a:t>
            </a:r>
            <a:r>
              <a:rPr lang="en">
                <a:solidFill>
                  <a:schemeClr val="dk1"/>
                </a:solidFill>
                <a:latin typeface="Raleway"/>
                <a:ea typeface="Raleway"/>
                <a:cs typeface="Raleway"/>
                <a:sym typeface="Raleway"/>
              </a:rPr>
              <a:t> Demonstrate positive, negative, and neutral buoyancy using the labeled test tubes provided and a bucket of water. Focus on showing students about buoyancy and how having a lower center of gravity creates balance and stability.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empty test tube labeled Positive Buoyancy will float.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filled test tube labeled Negative Buoyancy will sink. </a:t>
            </a:r>
            <a:endParaRPr>
              <a:solidFill>
                <a:schemeClr val="dk1"/>
              </a:solidFill>
              <a:latin typeface="Raleway"/>
              <a:ea typeface="Raleway"/>
              <a:cs typeface="Raleway"/>
              <a:sym typeface="Raleway"/>
            </a:endParaRPr>
          </a:p>
          <a:p>
            <a:pPr indent="-298450" lvl="0" marL="457200" rtl="0" algn="l">
              <a:lnSpc>
                <a:spcPct val="100000"/>
              </a:lnSpc>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test tube filled half way, is labeled Neutral Buoyancy and will float vertically.   </a:t>
            </a:r>
            <a:endParaRPr>
              <a:solidFill>
                <a:schemeClr val="dk1"/>
              </a:solidFill>
              <a:latin typeface="Raleway"/>
              <a:ea typeface="Raleway"/>
              <a:cs typeface="Raleway"/>
              <a:sym typeface="Raleway"/>
            </a:endParaRPr>
          </a:p>
          <a:p>
            <a:pPr indent="0" lvl="0" marL="914400" rtl="0" algn="l">
              <a:lnSpc>
                <a:spcPct val="100000"/>
              </a:lnSpc>
              <a:spcBef>
                <a:spcPts val="0"/>
              </a:spcBef>
              <a:spcAft>
                <a:spcPts val="0"/>
              </a:spcAft>
              <a:buNone/>
            </a:pPr>
            <a:r>
              <a:rPr i="1" lang="en">
                <a:solidFill>
                  <a:schemeClr val="dk1"/>
                </a:solidFill>
                <a:latin typeface="Raleway"/>
                <a:ea typeface="Raleway"/>
                <a:cs typeface="Raleway"/>
                <a:sym typeface="Raleway"/>
              </a:rPr>
              <a:t>Teacher NOTE With so many variables continually knocking the turbine out of its equilibrium there needs to be a way that the foundation is able to continually correct itself and not tip over.  Returning to equilibrium may be referred to as a restorative force (pulling it back into place) versus a destructive force (when pushed to a certain angle the object tips/falls over). </a:t>
            </a:r>
            <a:endParaRPr i="1">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&lt;Narrative&gt; </a:t>
            </a:r>
            <a:endParaRPr i="1">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Positive buoyancy</a:t>
            </a:r>
            <a:r>
              <a:rPr lang="en">
                <a:solidFill>
                  <a:schemeClr val="dk1"/>
                </a:solidFill>
                <a:latin typeface="Raleway"/>
                <a:ea typeface="Raleway"/>
                <a:cs typeface="Raleway"/>
                <a:sym typeface="Raleway"/>
              </a:rPr>
              <a:t> is created when there is less gravity pushing down and more buoyancy pushing up   </a:t>
            </a:r>
            <a:endParaRPr>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Negative buoyancy</a:t>
            </a:r>
            <a:r>
              <a:rPr lang="en">
                <a:solidFill>
                  <a:schemeClr val="dk1"/>
                </a:solidFill>
                <a:latin typeface="Raleway"/>
                <a:ea typeface="Raleway"/>
                <a:cs typeface="Raleway"/>
                <a:sym typeface="Raleway"/>
              </a:rPr>
              <a:t> is created when there is more gravity than buoyancy</a:t>
            </a:r>
            <a:endParaRPr>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Neutral buoyancy</a:t>
            </a:r>
            <a:r>
              <a:rPr lang="en">
                <a:solidFill>
                  <a:schemeClr val="dk1"/>
                </a:solidFill>
                <a:latin typeface="Raleway"/>
                <a:ea typeface="Raleway"/>
                <a:cs typeface="Raleway"/>
                <a:sym typeface="Raleway"/>
              </a:rPr>
              <a:t> which enables something to neither completely float or completely sink. This happens when there is an equal amount of buoyancy and gravity.  </a:t>
            </a:r>
            <a:endParaRPr b="1" i="1">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Ask students: </a:t>
            </a:r>
            <a:r>
              <a:rPr lang="en">
                <a:solidFill>
                  <a:schemeClr val="dk1"/>
                </a:solidFill>
                <a:latin typeface="Raleway"/>
                <a:ea typeface="Raleway"/>
                <a:cs typeface="Raleway"/>
                <a:sym typeface="Raleway"/>
              </a:rPr>
              <a:t>What do they  notice about the different test tubes, what makes one float, one sink and one stay in the middle? </a:t>
            </a:r>
            <a:endParaRPr i="1">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i="1">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i="1" lang="en">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Don’t tell the students how this is connected to wind turbines. They will explore these concepts as they build their floating wind turbines. </a:t>
            </a:r>
            <a:endParaRPr>
              <a:solidFill>
                <a:schemeClr val="dk1"/>
              </a:solidFill>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sp>
        <p:nvSpPr>
          <p:cNvPr id="9" name="Google Shape;9;p2"/>
          <p:cNvSpPr/>
          <p:nvPr/>
        </p:nvSpPr>
        <p:spPr>
          <a:xfrm>
            <a:off x="0" y="-14288"/>
            <a:ext cx="9144000" cy="80400"/>
          </a:xfrm>
          <a:prstGeom prst="rect">
            <a:avLst/>
          </a:prstGeom>
          <a:solidFill>
            <a:srgbClr val="0069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 name="Google Shape;10;p2"/>
          <p:cNvSpPr txBox="1"/>
          <p:nvPr>
            <p:ph type="title"/>
          </p:nvPr>
        </p:nvSpPr>
        <p:spPr>
          <a:xfrm>
            <a:off x="123165" y="1584826"/>
            <a:ext cx="8904600" cy="1207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11" name="Google Shape;11;p2"/>
          <p:cNvSpPr txBox="1"/>
          <p:nvPr>
            <p:ph idx="1" type="subTitle"/>
          </p:nvPr>
        </p:nvSpPr>
        <p:spPr>
          <a:xfrm>
            <a:off x="123165" y="2956152"/>
            <a:ext cx="8900700" cy="1354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500"/>
              </a:spcBef>
              <a:spcAft>
                <a:spcPts val="0"/>
              </a:spcAft>
              <a:buClr>
                <a:srgbClr val="7F7F7F"/>
              </a:buClr>
              <a:buSzPts val="2300"/>
              <a:buNone/>
              <a:defRPr b="0" sz="230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 name="Google Shape;12;p2"/>
          <p:cNvSpPr/>
          <p:nvPr/>
        </p:nvSpPr>
        <p:spPr>
          <a:xfrm>
            <a:off x="0" y="4625253"/>
            <a:ext cx="9144000" cy="569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b="0" l="0" r="0" t="0"/>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3"/>
          <p:cNvSpPr txBox="1"/>
          <p:nvPr/>
        </p:nvSpPr>
        <p:spPr>
          <a:xfrm>
            <a:off x="150246" y="84049"/>
            <a:ext cx="1722000" cy="27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September 28, 2015</a:t>
            </a:r>
            <a:endParaRPr b="1" i="0" sz="1100" u="none" cap="none" strike="noStrike">
              <a:solidFill>
                <a:schemeClr val="lt1"/>
              </a:solidFill>
              <a:latin typeface="Arial"/>
              <a:ea typeface="Arial"/>
              <a:cs typeface="Arial"/>
              <a:sym typeface="Arial"/>
            </a:endParaRPr>
          </a:p>
        </p:txBody>
      </p:sp>
      <p:sp>
        <p:nvSpPr>
          <p:cNvPr id="16" name="Google Shape;16;p3"/>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17" name="Google Shape;17;p3"/>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18" name="Google Shape;18;p3"/>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19" name="Google Shape;19;p3"/>
          <p:cNvGrpSpPr/>
          <p:nvPr/>
        </p:nvGrpSpPr>
        <p:grpSpPr>
          <a:xfrm>
            <a:off x="0" y="5129784"/>
            <a:ext cx="9144000" cy="18291"/>
            <a:chOff x="0" y="5118447"/>
            <a:chExt cx="9144000" cy="76500"/>
          </a:xfrm>
        </p:grpSpPr>
        <p:sp>
          <p:nvSpPr>
            <p:cNvPr id="20" name="Google Shape;20;p3"/>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 name="Google Shape;21;p3"/>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pic>
        <p:nvPicPr>
          <p:cNvPr id="22" name="Google Shape;22;p3"/>
          <p:cNvPicPr preferRelativeResize="0"/>
          <p:nvPr/>
        </p:nvPicPr>
        <p:blipFill>
          <a:blip r:embed="rId3">
            <a:alphaModFix/>
          </a:blip>
          <a:stretch>
            <a:fillRect/>
          </a:stretch>
        </p:blipFill>
        <p:spPr>
          <a:xfrm>
            <a:off x="150250" y="4901175"/>
            <a:ext cx="1047819" cy="17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Master"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468028" y="1395961"/>
            <a:ext cx="7675500" cy="1117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p:txBody>
      </p:sp>
      <p:sp>
        <p:nvSpPr>
          <p:cNvPr id="25" name="Google Shape;25;p4"/>
          <p:cNvSpPr txBox="1"/>
          <p:nvPr>
            <p:ph idx="1" type="subTitle"/>
          </p:nvPr>
        </p:nvSpPr>
        <p:spPr>
          <a:xfrm>
            <a:off x="468028" y="2607568"/>
            <a:ext cx="7680900" cy="1079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500"/>
              </a:spcBef>
              <a:spcAft>
                <a:spcPts val="0"/>
              </a:spcAft>
              <a:buClr>
                <a:srgbClr val="7F7F7F"/>
              </a:buClr>
              <a:buSzPts val="2400"/>
              <a:buFont typeface="Proxima Nova"/>
              <a:buNone/>
              <a:defRPr b="1" sz="2400">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p:txBody>
      </p:sp>
      <p:sp>
        <p:nvSpPr>
          <p:cNvPr id="26" name="Google Shape;26;p4"/>
          <p:cNvSpPr/>
          <p:nvPr/>
        </p:nvSpPr>
        <p:spPr>
          <a:xfrm>
            <a:off x="0" y="4625253"/>
            <a:ext cx="9144000" cy="569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 name="Google Shape;27;p4"/>
          <p:cNvSpPr/>
          <p:nvPr/>
        </p:nvSpPr>
        <p:spPr>
          <a:xfrm>
            <a:off x="0" y="3224056"/>
            <a:ext cx="5606700" cy="549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 name="Google Shape;28;p4"/>
          <p:cNvSpPr/>
          <p:nvPr/>
        </p:nvSpPr>
        <p:spPr>
          <a:xfrm>
            <a:off x="0" y="3265156"/>
            <a:ext cx="5606700" cy="138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b="0" l="0" r="0" t="0"/>
          <a:stretch/>
        </p:blipFill>
        <p:spPr>
          <a:xfrm>
            <a:off x="6851275" y="272587"/>
            <a:ext cx="2110027" cy="3236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5"/>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pic>
        <p:nvPicPr>
          <p:cNvPr id="32" name="Google Shape;32;p5"/>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33" name="Google Shape;33;p5"/>
          <p:cNvGrpSpPr/>
          <p:nvPr/>
        </p:nvGrpSpPr>
        <p:grpSpPr>
          <a:xfrm>
            <a:off x="0" y="5129784"/>
            <a:ext cx="9144000" cy="18291"/>
            <a:chOff x="0" y="5118447"/>
            <a:chExt cx="9144000" cy="76500"/>
          </a:xfrm>
        </p:grpSpPr>
        <p:sp>
          <p:nvSpPr>
            <p:cNvPr id="34" name="Google Shape;34;p5"/>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 name="Google Shape;35;p5"/>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 Logo ">
  <p:cSld name="CUSTOM">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b="0" l="0" r="0" t="0"/>
          <a:stretch/>
        </p:blipFill>
        <p:spPr>
          <a:xfrm>
            <a:off x="1614774" y="2118172"/>
            <a:ext cx="5914452" cy="907150"/>
          </a:xfrm>
          <a:prstGeom prst="rect">
            <a:avLst/>
          </a:prstGeom>
          <a:noFill/>
          <a:ln>
            <a:noFill/>
          </a:ln>
        </p:spPr>
      </p:pic>
      <p:sp>
        <p:nvSpPr>
          <p:cNvPr id="38" name="Google Shape;38;p6"/>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 name="Google Shape;39;p6"/>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7"/>
          <p:cNvSpPr txBox="1"/>
          <p:nvPr/>
        </p:nvSpPr>
        <p:spPr>
          <a:xfrm>
            <a:off x="150246" y="84049"/>
            <a:ext cx="1722000" cy="27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September 28, 2015</a:t>
            </a:r>
            <a:endParaRPr b="1" i="0" sz="1100" u="none" cap="none" strike="noStrike">
              <a:solidFill>
                <a:schemeClr val="lt1"/>
              </a:solidFill>
              <a:latin typeface="Arial"/>
              <a:ea typeface="Arial"/>
              <a:cs typeface="Arial"/>
              <a:sym typeface="Arial"/>
            </a:endParaRPr>
          </a:p>
        </p:txBody>
      </p:sp>
      <p:sp>
        <p:nvSpPr>
          <p:cNvPr id="42" name="Google Shape;42;p7"/>
          <p:cNvSpPr txBox="1"/>
          <p:nvPr>
            <p:ph idx="1" type="body"/>
          </p:nvPr>
        </p:nvSpPr>
        <p:spPr>
          <a:xfrm>
            <a:off x="379875" y="1262725"/>
            <a:ext cx="41808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7"/>
          <p:cNvSpPr txBox="1"/>
          <p:nvPr>
            <p:ph idx="2" type="body"/>
          </p:nvPr>
        </p:nvSpPr>
        <p:spPr>
          <a:xfrm>
            <a:off x="4734926" y="1262725"/>
            <a:ext cx="41808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7"/>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45" name="Google Shape;45;p7"/>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46" name="Google Shape;46;p7"/>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47" name="Google Shape;47;p7"/>
          <p:cNvGrpSpPr/>
          <p:nvPr/>
        </p:nvGrpSpPr>
        <p:grpSpPr>
          <a:xfrm>
            <a:off x="0" y="5129784"/>
            <a:ext cx="9144000" cy="18291"/>
            <a:chOff x="0" y="5118447"/>
            <a:chExt cx="9144000" cy="76500"/>
          </a:xfrm>
        </p:grpSpPr>
        <p:sp>
          <p:nvSpPr>
            <p:cNvPr id="48" name="Google Shape;48;p7"/>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 name="Google Shape;49;p7"/>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8"/>
          <p:cNvSpPr txBox="1"/>
          <p:nvPr>
            <p:ph idx="1" type="body"/>
          </p:nvPr>
        </p:nvSpPr>
        <p:spPr>
          <a:xfrm>
            <a:off x="319500" y="1543050"/>
            <a:ext cx="399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500"/>
              </a:spcBef>
              <a:spcAft>
                <a:spcPts val="0"/>
              </a:spcAft>
              <a:buClr>
                <a:srgbClr val="646569"/>
              </a:buClr>
              <a:buSzPts val="1200"/>
              <a:buNone/>
              <a:defRPr sz="1200"/>
            </a:lvl1pPr>
            <a:lvl2pPr indent="-228600" lvl="1" marL="914400" algn="l">
              <a:lnSpc>
                <a:spcPct val="90000"/>
              </a:lnSpc>
              <a:spcBef>
                <a:spcPts val="500"/>
              </a:spcBef>
              <a:spcAft>
                <a:spcPts val="0"/>
              </a:spcAft>
              <a:buClr>
                <a:srgbClr val="646569"/>
              </a:buClr>
              <a:buSzPts val="1100"/>
              <a:buNone/>
              <a:defRPr sz="1100"/>
            </a:lvl2pPr>
            <a:lvl3pPr indent="-228600" lvl="2" marL="1371600" algn="l">
              <a:lnSpc>
                <a:spcPct val="90000"/>
              </a:lnSpc>
              <a:spcBef>
                <a:spcPts val="500"/>
              </a:spcBef>
              <a:spcAft>
                <a:spcPts val="0"/>
              </a:spcAft>
              <a:buClr>
                <a:srgbClr val="646569"/>
              </a:buClr>
              <a:buSzPts val="900"/>
              <a:buNone/>
              <a:defRPr sz="900"/>
            </a:lvl3pPr>
            <a:lvl4pPr indent="-228600" lvl="3" marL="1828800" algn="l">
              <a:lnSpc>
                <a:spcPct val="90000"/>
              </a:lnSpc>
              <a:spcBef>
                <a:spcPts val="500"/>
              </a:spcBef>
              <a:spcAft>
                <a:spcPts val="0"/>
              </a:spcAft>
              <a:buClr>
                <a:srgbClr val="646569"/>
              </a:buClr>
              <a:buSzPts val="800"/>
              <a:buNone/>
              <a:defRPr sz="800"/>
            </a:lvl4pPr>
            <a:lvl5pPr indent="-228600" lvl="4" marL="2286000" algn="l">
              <a:lnSpc>
                <a:spcPct val="90000"/>
              </a:lnSpc>
              <a:spcBef>
                <a:spcPts val="400"/>
              </a:spcBef>
              <a:spcAft>
                <a:spcPts val="0"/>
              </a:spcAft>
              <a:buClr>
                <a:srgbClr val="646569"/>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53" name="Google Shape;53;p8"/>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4" name="Google Shape;54;p8"/>
          <p:cNvSpPr/>
          <p:nvPr>
            <p:ph idx="2" type="pic"/>
          </p:nvPr>
        </p:nvSpPr>
        <p:spPr>
          <a:xfrm>
            <a:off x="4716550" y="990050"/>
            <a:ext cx="4161300" cy="3552600"/>
          </a:xfrm>
          <a:prstGeom prst="rect">
            <a:avLst/>
          </a:prstGeom>
          <a:noFill/>
          <a:ln>
            <a:noFill/>
          </a:ln>
        </p:spPr>
      </p:sp>
      <p:pic>
        <p:nvPicPr>
          <p:cNvPr id="55" name="Google Shape;55;p8"/>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56" name="Google Shape;56;p8"/>
          <p:cNvGrpSpPr/>
          <p:nvPr/>
        </p:nvGrpSpPr>
        <p:grpSpPr>
          <a:xfrm>
            <a:off x="0" y="5129784"/>
            <a:ext cx="9144000" cy="18291"/>
            <a:chOff x="0" y="5118447"/>
            <a:chExt cx="9144000" cy="76500"/>
          </a:xfrm>
        </p:grpSpPr>
        <p:sp>
          <p:nvSpPr>
            <p:cNvPr id="57" name="Google Shape;57;p8"/>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 name="Google Shape;58;p8"/>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9"/>
          <p:cNvSpPr txBox="1"/>
          <p:nvPr>
            <p:ph idx="1" type="body"/>
          </p:nvPr>
        </p:nvSpPr>
        <p:spPr>
          <a:xfrm rot="5400000">
            <a:off x="2935896" y="-1157849"/>
            <a:ext cx="3143100" cy="8087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9"/>
          <p:cNvSpPr txBox="1"/>
          <p:nvPr/>
        </p:nvSpPr>
        <p:spPr>
          <a:xfrm>
            <a:off x="8008620" y="103245"/>
            <a:ext cx="506700" cy="205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chemeClr val="lt1"/>
                </a:solidFill>
                <a:latin typeface="Arial"/>
                <a:ea typeface="Arial"/>
                <a:cs typeface="Arial"/>
                <a:sym typeface="Arial"/>
              </a:rPr>
              <a:t>‹#›</a:t>
            </a:fld>
            <a:endParaRPr b="1" i="0" sz="1100" u="none" cap="none" strike="noStrike">
              <a:solidFill>
                <a:schemeClr val="lt1"/>
              </a:solidFill>
              <a:latin typeface="Arial"/>
              <a:ea typeface="Arial"/>
              <a:cs typeface="Arial"/>
              <a:sym typeface="Arial"/>
            </a:endParaRPr>
          </a:p>
        </p:txBody>
      </p:sp>
      <p:sp>
        <p:nvSpPr>
          <p:cNvPr id="62" name="Google Shape;62;p9"/>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63" name="Google Shape;63;p9"/>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64" name="Google Shape;64;p9"/>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65" name="Google Shape;65;p9"/>
          <p:cNvGrpSpPr/>
          <p:nvPr/>
        </p:nvGrpSpPr>
        <p:grpSpPr>
          <a:xfrm>
            <a:off x="0" y="5129784"/>
            <a:ext cx="9144000" cy="18291"/>
            <a:chOff x="0" y="5118447"/>
            <a:chExt cx="9144000" cy="76500"/>
          </a:xfrm>
        </p:grpSpPr>
        <p:sp>
          <p:nvSpPr>
            <p:cNvPr id="66" name="Google Shape;66;p9"/>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 name="Google Shape;67;p9"/>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199500" y="1314450"/>
            <a:ext cx="8724000" cy="31431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500"/>
              </a:spcBef>
              <a:spcAft>
                <a:spcPts val="0"/>
              </a:spcAft>
              <a:buClr>
                <a:srgbClr val="646569"/>
              </a:buClr>
              <a:buSzPts val="1500"/>
              <a:buFont typeface="Arial"/>
              <a:buChar char="•"/>
              <a:defRPr b="0" i="0" sz="1500" u="none" cap="none" strike="noStrike">
                <a:solidFill>
                  <a:srgbClr val="646569"/>
                </a:solidFill>
                <a:latin typeface="Arial"/>
                <a:ea typeface="Arial"/>
                <a:cs typeface="Arial"/>
                <a:sym typeface="Arial"/>
              </a:defRPr>
            </a:lvl1pPr>
            <a:lvl2pPr indent="-323850" lvl="1" marL="914400" marR="0" rtl="0" algn="l">
              <a:lnSpc>
                <a:spcPct val="90000"/>
              </a:lnSpc>
              <a:spcBef>
                <a:spcPts val="500"/>
              </a:spcBef>
              <a:spcAft>
                <a:spcPts val="0"/>
              </a:spcAft>
              <a:buClr>
                <a:srgbClr val="646569"/>
              </a:buClr>
              <a:buSzPts val="1500"/>
              <a:buFont typeface="Arial"/>
              <a:buChar char="•"/>
              <a:defRPr b="0" i="0" sz="1500" u="none" cap="none" strike="noStrike">
                <a:solidFill>
                  <a:srgbClr val="646569"/>
                </a:solidFill>
                <a:latin typeface="Arial"/>
                <a:ea typeface="Arial"/>
                <a:cs typeface="Arial"/>
                <a:sym typeface="Arial"/>
              </a:defRPr>
            </a:lvl2pPr>
            <a:lvl3pPr indent="-323850" lvl="2" marL="1371600" marR="0" rtl="0" algn="l">
              <a:lnSpc>
                <a:spcPct val="90000"/>
              </a:lnSpc>
              <a:spcBef>
                <a:spcPts val="500"/>
              </a:spcBef>
              <a:spcAft>
                <a:spcPts val="0"/>
              </a:spcAft>
              <a:buClr>
                <a:srgbClr val="646569"/>
              </a:buClr>
              <a:buSzPts val="1500"/>
              <a:buFont typeface="Merriweather Sans"/>
              <a:buChar char="–"/>
              <a:defRPr b="0" i="0" sz="1500" u="none" cap="none" strike="noStrike">
                <a:solidFill>
                  <a:srgbClr val="646569"/>
                </a:solidFill>
                <a:latin typeface="Arial"/>
                <a:ea typeface="Arial"/>
                <a:cs typeface="Arial"/>
                <a:sym typeface="Arial"/>
              </a:defRPr>
            </a:lvl3pPr>
            <a:lvl4pPr indent="-285750" lvl="3" marL="1828800" marR="0" rtl="0" algn="l">
              <a:lnSpc>
                <a:spcPct val="90000"/>
              </a:lnSpc>
              <a:spcBef>
                <a:spcPts val="500"/>
              </a:spcBef>
              <a:spcAft>
                <a:spcPts val="0"/>
              </a:spcAft>
              <a:buClr>
                <a:srgbClr val="646569"/>
              </a:buClr>
              <a:buSzPts val="900"/>
              <a:buFont typeface="Merriweather Sans"/>
              <a:buChar char="»"/>
              <a:defRPr b="0" i="0" sz="900" u="none" cap="none" strike="noStrike">
                <a:solidFill>
                  <a:srgbClr val="646569"/>
                </a:solidFill>
                <a:latin typeface="Arial"/>
                <a:ea typeface="Arial"/>
                <a:cs typeface="Arial"/>
                <a:sym typeface="Arial"/>
              </a:defRPr>
            </a:lvl4pPr>
            <a:lvl5pPr indent="-285750" lvl="4" marL="2286000" marR="0" rtl="0" algn="l">
              <a:lnSpc>
                <a:spcPct val="90000"/>
              </a:lnSpc>
              <a:spcBef>
                <a:spcPts val="400"/>
              </a:spcBef>
              <a:spcAft>
                <a:spcPts val="0"/>
              </a:spcAft>
              <a:buClr>
                <a:srgbClr val="646569"/>
              </a:buClr>
              <a:buSzPts val="900"/>
              <a:buFont typeface="Arial"/>
              <a:buChar char="•"/>
              <a:defRPr b="0" i="0" sz="900" u="none" cap="none" strike="noStrike">
                <a:solidFill>
                  <a:srgbClr val="646569"/>
                </a:solidFill>
                <a:latin typeface="Arial"/>
                <a:ea typeface="Arial"/>
                <a:cs typeface="Arial"/>
                <a:sym typeface="Arial"/>
              </a:defRPr>
            </a:lvl5pPr>
            <a:lvl6pPr indent="-260350" lvl="5" marL="27432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6pPr>
            <a:lvl7pPr indent="-260350" lvl="6" marL="32004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7pPr>
            <a:lvl8pPr indent="-260350" lvl="7" marL="36576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8pPr>
            <a:lvl9pPr indent="-260350" lvl="8" marL="41148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9.jpg"/><Relationship Id="rId6" Type="http://schemas.openxmlformats.org/officeDocument/2006/relationships/image" Target="../media/image20.png"/><Relationship Id="rId7"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drive.google.com/file/d/1Pg3sv8JLPXbpR3ZU_5NlO_do3N1dLSNR/view" TargetMode="Externa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rive.google.com/file/d/1Mbj6t9jpiEZP0icpfGQSm6CFSi3SiDwz/view"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cxnSp>
        <p:nvCxnSpPr>
          <p:cNvPr id="72" name="Google Shape;72;p10"/>
          <p:cNvCxnSpPr/>
          <p:nvPr/>
        </p:nvCxnSpPr>
        <p:spPr>
          <a:xfrm flipH="1" rot="10800000">
            <a:off x="506950" y="2882700"/>
            <a:ext cx="4671300" cy="9900"/>
          </a:xfrm>
          <a:prstGeom prst="straightConnector1">
            <a:avLst/>
          </a:prstGeom>
          <a:noFill/>
          <a:ln cap="flat" cmpd="sng" w="28575">
            <a:solidFill>
              <a:schemeClr val="accent4"/>
            </a:solidFill>
            <a:prstDash val="solid"/>
            <a:round/>
            <a:headEnd len="sm" w="sm" type="none"/>
            <a:tailEnd len="sm" w="sm" type="none"/>
          </a:ln>
        </p:spPr>
      </p:cxnSp>
      <p:pic>
        <p:nvPicPr>
          <p:cNvPr id="73" name="Google Shape;73;p10"/>
          <p:cNvPicPr preferRelativeResize="0"/>
          <p:nvPr/>
        </p:nvPicPr>
        <p:blipFill>
          <a:blip r:embed="rId3">
            <a:alphaModFix/>
          </a:blip>
          <a:stretch>
            <a:fillRect/>
          </a:stretch>
        </p:blipFill>
        <p:spPr>
          <a:xfrm>
            <a:off x="158000" y="246100"/>
            <a:ext cx="2272200" cy="383825"/>
          </a:xfrm>
          <a:prstGeom prst="rect">
            <a:avLst/>
          </a:prstGeom>
          <a:noFill/>
          <a:ln>
            <a:noFill/>
          </a:ln>
        </p:spPr>
      </p:pic>
      <p:pic>
        <p:nvPicPr>
          <p:cNvPr id="74" name="Google Shape;74;p10"/>
          <p:cNvPicPr preferRelativeResize="0"/>
          <p:nvPr/>
        </p:nvPicPr>
        <p:blipFill>
          <a:blip r:embed="rId4">
            <a:alphaModFix/>
          </a:blip>
          <a:stretch>
            <a:fillRect/>
          </a:stretch>
        </p:blipFill>
        <p:spPr>
          <a:xfrm>
            <a:off x="2982049" y="280075"/>
            <a:ext cx="2985902" cy="5143500"/>
          </a:xfrm>
          <a:prstGeom prst="rect">
            <a:avLst/>
          </a:prstGeom>
          <a:noFill/>
          <a:ln>
            <a:noFill/>
          </a:ln>
        </p:spPr>
      </p:pic>
      <p:sp>
        <p:nvSpPr>
          <p:cNvPr id="75" name="Google Shape;75;p10"/>
          <p:cNvSpPr txBox="1"/>
          <p:nvPr>
            <p:ph type="title"/>
          </p:nvPr>
        </p:nvSpPr>
        <p:spPr>
          <a:xfrm>
            <a:off x="385225" y="1592300"/>
            <a:ext cx="8489700" cy="12072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SzPts val="4000"/>
              <a:buNone/>
            </a:pPr>
            <a:r>
              <a:rPr lang="en"/>
              <a:t>Floating Offshore Wind Turbines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9"/>
          <p:cNvSpPr txBox="1"/>
          <p:nvPr>
            <p:ph type="title"/>
          </p:nvPr>
        </p:nvSpPr>
        <p:spPr>
          <a:xfrm>
            <a:off x="111174" y="0"/>
            <a:ext cx="8761800" cy="824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None/>
            </a:pPr>
            <a:r>
              <a:rPr lang="en" sz="3600">
                <a:latin typeface="Proxima Nova"/>
                <a:ea typeface="Proxima Nova"/>
                <a:cs typeface="Proxima Nova"/>
                <a:sym typeface="Proxima Nova"/>
              </a:rPr>
              <a:t>Structural</a:t>
            </a:r>
            <a:r>
              <a:rPr lang="en" sz="3600">
                <a:latin typeface="Proxima Nova"/>
                <a:ea typeface="Proxima Nova"/>
                <a:cs typeface="Proxima Nova"/>
                <a:sym typeface="Proxima Nova"/>
              </a:rPr>
              <a:t> Engineers, it is your turn! </a:t>
            </a:r>
            <a:endParaRPr sz="3600">
              <a:latin typeface="Proxima Nova"/>
              <a:ea typeface="Proxima Nova"/>
              <a:cs typeface="Proxima Nova"/>
              <a:sym typeface="Proxima Nova"/>
            </a:endParaRPr>
          </a:p>
        </p:txBody>
      </p:sp>
      <p:sp>
        <p:nvSpPr>
          <p:cNvPr id="140" name="Google Shape;140;p19"/>
          <p:cNvSpPr txBox="1"/>
          <p:nvPr/>
        </p:nvSpPr>
        <p:spPr>
          <a:xfrm>
            <a:off x="5299950" y="990050"/>
            <a:ext cx="3522900" cy="53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500"/>
              </a:spcBef>
              <a:spcAft>
                <a:spcPts val="0"/>
              </a:spcAft>
              <a:buNone/>
            </a:pPr>
            <a:r>
              <a:t/>
            </a:r>
            <a:endParaRPr sz="2500">
              <a:solidFill>
                <a:schemeClr val="dk2"/>
              </a:solidFill>
            </a:endParaRPr>
          </a:p>
        </p:txBody>
      </p:sp>
      <p:cxnSp>
        <p:nvCxnSpPr>
          <p:cNvPr id="141" name="Google Shape;141;p19"/>
          <p:cNvCxnSpPr/>
          <p:nvPr/>
        </p:nvCxnSpPr>
        <p:spPr>
          <a:xfrm flipH="1" rot="10800000">
            <a:off x="171075" y="686875"/>
            <a:ext cx="7306800" cy="900"/>
          </a:xfrm>
          <a:prstGeom prst="straightConnector1">
            <a:avLst/>
          </a:prstGeom>
          <a:noFill/>
          <a:ln cap="flat" cmpd="sng" w="9525">
            <a:solidFill>
              <a:srgbClr val="FFC000"/>
            </a:solidFill>
            <a:prstDash val="solid"/>
            <a:round/>
            <a:headEnd len="sm" w="sm" type="none"/>
            <a:tailEnd len="sm" w="sm" type="none"/>
          </a:ln>
        </p:spPr>
      </p:cxnSp>
      <p:sp>
        <p:nvSpPr>
          <p:cNvPr id="142" name="Google Shape;142;p19"/>
          <p:cNvSpPr txBox="1"/>
          <p:nvPr/>
        </p:nvSpPr>
        <p:spPr>
          <a:xfrm>
            <a:off x="3702475" y="4975200"/>
            <a:ext cx="545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3" name="Google Shape;143;p19"/>
          <p:cNvSpPr txBox="1"/>
          <p:nvPr/>
        </p:nvSpPr>
        <p:spPr>
          <a:xfrm>
            <a:off x="246375" y="825450"/>
            <a:ext cx="8576400" cy="10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800">
                <a:solidFill>
                  <a:schemeClr val="dk1"/>
                </a:solidFill>
                <a:latin typeface="Raleway"/>
                <a:ea typeface="Raleway"/>
                <a:cs typeface="Raleway"/>
                <a:sym typeface="Raleway"/>
              </a:rPr>
              <a:t>Construct a stable floating foundation </a:t>
            </a:r>
            <a:endParaRPr b="1" sz="28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b="1" lang="en" sz="2800">
                <a:solidFill>
                  <a:schemeClr val="dk1"/>
                </a:solidFill>
                <a:latin typeface="Raleway"/>
                <a:ea typeface="Raleway"/>
                <a:cs typeface="Raleway"/>
                <a:sym typeface="Raleway"/>
              </a:rPr>
              <a:t>for a Floating Offshore Wind Turbine </a:t>
            </a:r>
            <a:endParaRPr b="1" sz="2800">
              <a:latin typeface="Raleway"/>
              <a:ea typeface="Raleway"/>
              <a:cs typeface="Raleway"/>
              <a:sym typeface="Raleway"/>
            </a:endParaRPr>
          </a:p>
        </p:txBody>
      </p:sp>
      <p:sp>
        <p:nvSpPr>
          <p:cNvPr id="144" name="Google Shape;144;p19"/>
          <p:cNvSpPr txBox="1"/>
          <p:nvPr/>
        </p:nvSpPr>
        <p:spPr>
          <a:xfrm>
            <a:off x="18675" y="3456425"/>
            <a:ext cx="9144000" cy="116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006BA6"/>
                </a:solidFill>
                <a:latin typeface="Raleway"/>
                <a:ea typeface="Raleway"/>
                <a:cs typeface="Raleway"/>
                <a:sym typeface="Raleway"/>
              </a:rPr>
              <a:t>What do we need to be thinking about? </a:t>
            </a:r>
            <a:endParaRPr b="1" sz="2000">
              <a:solidFill>
                <a:srgbClr val="006BA6"/>
              </a:solidFill>
              <a:latin typeface="Raleway"/>
              <a:ea typeface="Raleway"/>
              <a:cs typeface="Raleway"/>
              <a:sym typeface="Raleway"/>
            </a:endParaRPr>
          </a:p>
          <a:p>
            <a:pPr indent="-349250" lvl="0" marL="457200" rtl="0" algn="l">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How do we create neutral buoyancy? </a:t>
            </a:r>
            <a:endParaRPr sz="1900">
              <a:solidFill>
                <a:schemeClr val="dk1"/>
              </a:solidFill>
              <a:latin typeface="Raleway"/>
              <a:ea typeface="Raleway"/>
              <a:cs typeface="Raleway"/>
              <a:sym typeface="Raleway"/>
            </a:endParaRPr>
          </a:p>
          <a:p>
            <a:pPr indent="-349250" lvl="0" marL="457200" rtl="0" algn="l">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Will the foundation be able maintain balance from the waves and the wind? </a:t>
            </a:r>
            <a:endParaRPr sz="1900">
              <a:latin typeface="Raleway"/>
              <a:ea typeface="Raleway"/>
              <a:cs typeface="Raleway"/>
              <a:sym typeface="Raleway"/>
            </a:endParaRPr>
          </a:p>
        </p:txBody>
      </p:sp>
      <p:sp>
        <p:nvSpPr>
          <p:cNvPr id="145" name="Google Shape;145;p19"/>
          <p:cNvSpPr txBox="1"/>
          <p:nvPr/>
        </p:nvSpPr>
        <p:spPr>
          <a:xfrm>
            <a:off x="318925" y="2324938"/>
            <a:ext cx="8346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Raleway"/>
                <a:ea typeface="Raleway"/>
                <a:cs typeface="Raleway"/>
                <a:sym typeface="Raleway"/>
              </a:rPr>
              <a:t>The floating foundation needs to take up the least amount of surface area as possible and guarantee stability and balance at all times. </a:t>
            </a:r>
            <a:endParaRPr sz="1800">
              <a:latin typeface="Raleway"/>
              <a:ea typeface="Raleway"/>
              <a:cs typeface="Raleway"/>
              <a:sym typeface="Raleway"/>
            </a:endParaRPr>
          </a:p>
        </p:txBody>
      </p:sp>
      <p:pic>
        <p:nvPicPr>
          <p:cNvPr id="146" name="Google Shape;146;p19"/>
          <p:cNvPicPr preferRelativeResize="0"/>
          <p:nvPr/>
        </p:nvPicPr>
        <p:blipFill>
          <a:blip r:embed="rId3">
            <a:alphaModFix/>
          </a:blip>
          <a:stretch>
            <a:fillRect/>
          </a:stretch>
        </p:blipFill>
        <p:spPr>
          <a:xfrm>
            <a:off x="6927224" y="824400"/>
            <a:ext cx="1945748" cy="1459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ph type="title"/>
          </p:nvPr>
        </p:nvSpPr>
        <p:spPr>
          <a:xfrm>
            <a:off x="191099" y="0"/>
            <a:ext cx="8761800" cy="824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None/>
            </a:pPr>
            <a:r>
              <a:rPr lang="en" sz="3600">
                <a:latin typeface="Proxima Nova"/>
                <a:ea typeface="Proxima Nova"/>
                <a:cs typeface="Proxima Nova"/>
                <a:sym typeface="Proxima Nova"/>
              </a:rPr>
              <a:t>Share &amp; Reflect!</a:t>
            </a:r>
            <a:endParaRPr sz="3600">
              <a:latin typeface="Proxima Nova"/>
              <a:ea typeface="Proxima Nova"/>
              <a:cs typeface="Proxima Nova"/>
              <a:sym typeface="Proxima Nova"/>
            </a:endParaRPr>
          </a:p>
        </p:txBody>
      </p:sp>
      <p:sp>
        <p:nvSpPr>
          <p:cNvPr id="152" name="Google Shape;152;p20"/>
          <p:cNvSpPr txBox="1"/>
          <p:nvPr/>
        </p:nvSpPr>
        <p:spPr>
          <a:xfrm>
            <a:off x="191100" y="1395300"/>
            <a:ext cx="8522100" cy="26781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rgbClr val="FFC000"/>
              </a:buClr>
              <a:buSzPts val="2400"/>
              <a:buFont typeface="Raleway"/>
              <a:buChar char="●"/>
            </a:pPr>
            <a:r>
              <a:rPr lang="en" sz="2400">
                <a:solidFill>
                  <a:schemeClr val="dk1"/>
                </a:solidFill>
                <a:latin typeface="Raleway"/>
                <a:ea typeface="Raleway"/>
                <a:cs typeface="Raleway"/>
                <a:sym typeface="Raleway"/>
              </a:rPr>
              <a:t>What was challenging about building your </a:t>
            </a:r>
            <a:r>
              <a:rPr lang="en" sz="2400">
                <a:solidFill>
                  <a:schemeClr val="dk1"/>
                </a:solidFill>
                <a:latin typeface="Raleway"/>
                <a:ea typeface="Raleway"/>
                <a:cs typeface="Raleway"/>
                <a:sym typeface="Raleway"/>
              </a:rPr>
              <a:t>floating </a:t>
            </a:r>
            <a:r>
              <a:rPr lang="en" sz="2400">
                <a:solidFill>
                  <a:schemeClr val="dk1"/>
                </a:solidFill>
                <a:latin typeface="Raleway"/>
                <a:ea typeface="Raleway"/>
                <a:cs typeface="Raleway"/>
                <a:sym typeface="Raleway"/>
              </a:rPr>
              <a:t>offshore turbine? </a:t>
            </a:r>
            <a:endParaRPr sz="24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4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400">
              <a:solidFill>
                <a:schemeClr val="dk1"/>
              </a:solidFill>
              <a:latin typeface="Raleway"/>
              <a:ea typeface="Raleway"/>
              <a:cs typeface="Raleway"/>
              <a:sym typeface="Raleway"/>
            </a:endParaRPr>
          </a:p>
          <a:p>
            <a:pPr indent="-381000" lvl="0" marL="457200" rtl="0" algn="l">
              <a:lnSpc>
                <a:spcPct val="115000"/>
              </a:lnSpc>
              <a:spcBef>
                <a:spcPts val="0"/>
              </a:spcBef>
              <a:spcAft>
                <a:spcPts val="0"/>
              </a:spcAft>
              <a:buClr>
                <a:srgbClr val="FFC000"/>
              </a:buClr>
              <a:buSzPts val="2400"/>
              <a:buFont typeface="Raleway"/>
              <a:buChar char="●"/>
            </a:pPr>
            <a:r>
              <a:rPr lang="en" sz="2400">
                <a:solidFill>
                  <a:schemeClr val="dk1"/>
                </a:solidFill>
                <a:latin typeface="Raleway"/>
                <a:ea typeface="Raleway"/>
                <a:cs typeface="Raleway"/>
                <a:sym typeface="Raleway"/>
              </a:rPr>
              <a:t>What advice would you share with other students building floating wind turbines? </a:t>
            </a:r>
            <a:endParaRPr sz="2400">
              <a:solidFill>
                <a:schemeClr val="dk1"/>
              </a:solidFill>
              <a:latin typeface="Raleway"/>
              <a:ea typeface="Raleway"/>
              <a:cs typeface="Raleway"/>
              <a:sym typeface="Raleway"/>
            </a:endParaRPr>
          </a:p>
        </p:txBody>
      </p:sp>
      <p:cxnSp>
        <p:nvCxnSpPr>
          <p:cNvPr id="153" name="Google Shape;153;p20"/>
          <p:cNvCxnSpPr/>
          <p:nvPr/>
        </p:nvCxnSpPr>
        <p:spPr>
          <a:xfrm>
            <a:off x="256575" y="703875"/>
            <a:ext cx="5289000" cy="7200"/>
          </a:xfrm>
          <a:prstGeom prst="straightConnector1">
            <a:avLst/>
          </a:prstGeom>
          <a:noFill/>
          <a:ln cap="flat" cmpd="sng" w="9525">
            <a:solidFill>
              <a:srgbClr val="FFC00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1"/>
          <p:cNvPicPr preferRelativeResize="0"/>
          <p:nvPr/>
        </p:nvPicPr>
        <p:blipFill>
          <a:blip r:embed="rId3">
            <a:alphaModFix/>
          </a:blip>
          <a:stretch>
            <a:fillRect/>
          </a:stretch>
        </p:blipFill>
        <p:spPr>
          <a:xfrm>
            <a:off x="6100911" y="1462462"/>
            <a:ext cx="3043089" cy="1338763"/>
          </a:xfrm>
          <a:prstGeom prst="rect">
            <a:avLst/>
          </a:prstGeom>
          <a:noFill/>
          <a:ln>
            <a:noFill/>
          </a:ln>
        </p:spPr>
      </p:pic>
      <p:sp>
        <p:nvSpPr>
          <p:cNvPr id="159" name="Google Shape;159;p21"/>
          <p:cNvSpPr txBox="1"/>
          <p:nvPr/>
        </p:nvSpPr>
        <p:spPr>
          <a:xfrm>
            <a:off x="74950" y="972025"/>
            <a:ext cx="5890800" cy="1312200"/>
          </a:xfrm>
          <a:prstGeom prst="rect">
            <a:avLst/>
          </a:prstGeom>
          <a:noFill/>
          <a:ln>
            <a:noFill/>
          </a:ln>
        </p:spPr>
        <p:txBody>
          <a:bodyPr anchorCtr="0" anchor="ctr" bIns="34275" lIns="68575" spcFirstLastPara="1" rIns="68575" wrap="square" tIns="34275">
            <a:noAutofit/>
          </a:bodyPr>
          <a:lstStyle/>
          <a:p>
            <a:pPr indent="-342900" lvl="0" marL="457200" marR="0" rtl="0" algn="l">
              <a:lnSpc>
                <a:spcPct val="115000"/>
              </a:lnSpc>
              <a:spcBef>
                <a:spcPts val="0"/>
              </a:spcBef>
              <a:spcAft>
                <a:spcPts val="0"/>
              </a:spcAft>
              <a:buClr>
                <a:srgbClr val="FFC000"/>
              </a:buClr>
              <a:buSzPts val="1800"/>
              <a:buFont typeface="Raleway"/>
              <a:buChar char="●"/>
            </a:pPr>
            <a:r>
              <a:rPr lang="en" sz="1800">
                <a:solidFill>
                  <a:schemeClr val="dk1"/>
                </a:solidFill>
                <a:latin typeface="Raleway"/>
                <a:ea typeface="Raleway"/>
                <a:cs typeface="Raleway"/>
                <a:sym typeface="Raleway"/>
              </a:rPr>
              <a:t>What careers do you think you could have with NYPA in the future?</a:t>
            </a:r>
            <a:endParaRPr sz="1800">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rgbClr val="FFC000"/>
              </a:buClr>
              <a:buSzPts val="1800"/>
              <a:buFont typeface="Raleway"/>
              <a:buChar char="●"/>
            </a:pPr>
            <a:r>
              <a:rPr lang="en" sz="1800">
                <a:solidFill>
                  <a:schemeClr val="dk1"/>
                </a:solidFill>
                <a:latin typeface="Raleway"/>
                <a:ea typeface="Raleway"/>
                <a:cs typeface="Raleway"/>
                <a:sym typeface="Raleway"/>
              </a:rPr>
              <a:t>What</a:t>
            </a:r>
            <a:r>
              <a:rPr lang="en" sz="1800">
                <a:solidFill>
                  <a:schemeClr val="dk1"/>
                </a:solidFill>
                <a:latin typeface="Raleway"/>
                <a:ea typeface="Raleway"/>
                <a:cs typeface="Raleway"/>
                <a:sym typeface="Raleway"/>
              </a:rPr>
              <a:t> problems do you want to solve in the world? </a:t>
            </a:r>
            <a:endParaRPr sz="1800">
              <a:solidFill>
                <a:schemeClr val="dk1"/>
              </a:solidFill>
              <a:latin typeface="Raleway"/>
              <a:ea typeface="Raleway"/>
              <a:cs typeface="Raleway"/>
              <a:sym typeface="Raleway"/>
            </a:endParaRPr>
          </a:p>
        </p:txBody>
      </p:sp>
      <p:pic>
        <p:nvPicPr>
          <p:cNvPr id="160" name="Google Shape;160;p21"/>
          <p:cNvPicPr preferRelativeResize="0"/>
          <p:nvPr/>
        </p:nvPicPr>
        <p:blipFill rotWithShape="1">
          <a:blip r:embed="rId4">
            <a:alphaModFix/>
          </a:blip>
          <a:srcRect b="0" l="0" r="0" t="0"/>
          <a:stretch/>
        </p:blipFill>
        <p:spPr>
          <a:xfrm>
            <a:off x="2933763" y="3056137"/>
            <a:ext cx="2354799" cy="1599325"/>
          </a:xfrm>
          <a:prstGeom prst="rect">
            <a:avLst/>
          </a:prstGeom>
          <a:noFill/>
          <a:ln>
            <a:noFill/>
          </a:ln>
        </p:spPr>
      </p:pic>
      <p:sp>
        <p:nvSpPr>
          <p:cNvPr id="161" name="Google Shape;161;p21"/>
          <p:cNvSpPr txBox="1"/>
          <p:nvPr/>
        </p:nvSpPr>
        <p:spPr>
          <a:xfrm>
            <a:off x="-2996075" y="3385100"/>
            <a:ext cx="6481800" cy="1488600"/>
          </a:xfrm>
          <a:prstGeom prst="rect">
            <a:avLst/>
          </a:prstGeom>
          <a:noFill/>
          <a:ln>
            <a:noFill/>
          </a:ln>
        </p:spPr>
        <p:txBody>
          <a:bodyPr anchorCtr="0" anchor="ctr" bIns="34275" lIns="68575" spcFirstLastPara="1" rIns="68575" wrap="square" tIns="34275">
            <a:noAutofit/>
          </a:bodyPr>
          <a:lstStyle/>
          <a:p>
            <a:pPr indent="0" lvl="0" marL="45720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p:txBody>
      </p:sp>
      <p:cxnSp>
        <p:nvCxnSpPr>
          <p:cNvPr id="162" name="Google Shape;162;p21"/>
          <p:cNvCxnSpPr/>
          <p:nvPr/>
        </p:nvCxnSpPr>
        <p:spPr>
          <a:xfrm>
            <a:off x="74950" y="798625"/>
            <a:ext cx="5289000" cy="7200"/>
          </a:xfrm>
          <a:prstGeom prst="straightConnector1">
            <a:avLst/>
          </a:prstGeom>
          <a:noFill/>
          <a:ln cap="flat" cmpd="sng" w="9525">
            <a:solidFill>
              <a:srgbClr val="FFC000"/>
            </a:solidFill>
            <a:prstDash val="solid"/>
            <a:round/>
            <a:headEnd len="sm" w="sm" type="none"/>
            <a:tailEnd len="sm" w="sm" type="none"/>
          </a:ln>
        </p:spPr>
      </p:cxnSp>
      <p:pic>
        <p:nvPicPr>
          <p:cNvPr id="163" name="Google Shape;163;p21"/>
          <p:cNvPicPr preferRelativeResize="0"/>
          <p:nvPr/>
        </p:nvPicPr>
        <p:blipFill rotWithShape="1">
          <a:blip r:embed="rId5">
            <a:alphaModFix/>
          </a:blip>
          <a:srcRect b="0" l="0" r="0" t="0"/>
          <a:stretch/>
        </p:blipFill>
        <p:spPr>
          <a:xfrm>
            <a:off x="7222500" y="136425"/>
            <a:ext cx="1853775" cy="1312218"/>
          </a:xfrm>
          <a:prstGeom prst="rect">
            <a:avLst/>
          </a:prstGeom>
          <a:noFill/>
          <a:ln>
            <a:noFill/>
          </a:ln>
        </p:spPr>
      </p:pic>
      <p:pic>
        <p:nvPicPr>
          <p:cNvPr id="164" name="Google Shape;164;p21"/>
          <p:cNvPicPr preferRelativeResize="0"/>
          <p:nvPr/>
        </p:nvPicPr>
        <p:blipFill rotWithShape="1">
          <a:blip r:embed="rId6">
            <a:alphaModFix/>
          </a:blip>
          <a:srcRect b="2494" l="33682" r="1306" t="5475"/>
          <a:stretch/>
        </p:blipFill>
        <p:spPr>
          <a:xfrm>
            <a:off x="199488" y="2681300"/>
            <a:ext cx="2713227" cy="2099074"/>
          </a:xfrm>
          <a:prstGeom prst="rect">
            <a:avLst/>
          </a:prstGeom>
          <a:noFill/>
          <a:ln>
            <a:noFill/>
          </a:ln>
        </p:spPr>
      </p:pic>
      <p:pic>
        <p:nvPicPr>
          <p:cNvPr id="165" name="Google Shape;165;p21"/>
          <p:cNvPicPr preferRelativeResize="0"/>
          <p:nvPr/>
        </p:nvPicPr>
        <p:blipFill>
          <a:blip r:embed="rId7">
            <a:alphaModFix/>
          </a:blip>
          <a:stretch>
            <a:fillRect/>
          </a:stretch>
        </p:blipFill>
        <p:spPr>
          <a:xfrm>
            <a:off x="5309600" y="2837908"/>
            <a:ext cx="2713224" cy="2035791"/>
          </a:xfrm>
          <a:prstGeom prst="rect">
            <a:avLst/>
          </a:prstGeom>
          <a:noFill/>
          <a:ln>
            <a:noFill/>
          </a:ln>
        </p:spPr>
      </p:pic>
      <p:sp>
        <p:nvSpPr>
          <p:cNvPr id="166" name="Google Shape;166;p21"/>
          <p:cNvSpPr txBox="1"/>
          <p:nvPr/>
        </p:nvSpPr>
        <p:spPr>
          <a:xfrm>
            <a:off x="74100" y="164125"/>
            <a:ext cx="89958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rgbClr val="002D73"/>
                </a:solidFill>
                <a:latin typeface="Proxima Nova"/>
                <a:ea typeface="Proxima Nova"/>
                <a:cs typeface="Proxima Nova"/>
                <a:sym typeface="Proxima Nova"/>
              </a:rPr>
              <a:t>You are the engineers of the future! </a:t>
            </a:r>
            <a:endParaRPr b="1" sz="3300">
              <a:solidFill>
                <a:srgbClr val="002D73"/>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1"/>
          <p:cNvSpPr txBox="1"/>
          <p:nvPr>
            <p:ph type="title"/>
          </p:nvPr>
        </p:nvSpPr>
        <p:spPr>
          <a:xfrm>
            <a:off x="191099" y="375775"/>
            <a:ext cx="8761800" cy="824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4100"/>
              <a:buNone/>
            </a:pPr>
            <a:r>
              <a:rPr lang="en" sz="3600">
                <a:solidFill>
                  <a:srgbClr val="646569"/>
                </a:solidFill>
                <a:latin typeface="Proxima Nova"/>
                <a:ea typeface="Proxima Nova"/>
                <a:cs typeface="Proxima Nova"/>
                <a:sym typeface="Proxima Nova"/>
              </a:rPr>
              <a:t>Who and What is </a:t>
            </a:r>
            <a:br>
              <a:rPr lang="en" sz="3600">
                <a:latin typeface="Proxima Nova"/>
                <a:ea typeface="Proxima Nova"/>
                <a:cs typeface="Proxima Nova"/>
                <a:sym typeface="Proxima Nova"/>
              </a:rPr>
            </a:br>
            <a:r>
              <a:rPr lang="en" sz="3600">
                <a:latin typeface="Proxima Nova"/>
                <a:ea typeface="Proxima Nova"/>
                <a:cs typeface="Proxima Nova"/>
                <a:sym typeface="Proxima Nova"/>
              </a:rPr>
              <a:t>New York Power Authority?</a:t>
            </a:r>
            <a:endParaRPr sz="3600">
              <a:latin typeface="Proxima Nova"/>
              <a:ea typeface="Proxima Nova"/>
              <a:cs typeface="Proxima Nova"/>
              <a:sym typeface="Proxima Nova"/>
            </a:endParaRPr>
          </a:p>
        </p:txBody>
      </p:sp>
      <p:pic>
        <p:nvPicPr>
          <p:cNvPr id="81" name="Google Shape;81;p11"/>
          <p:cNvPicPr preferRelativeResize="0"/>
          <p:nvPr/>
        </p:nvPicPr>
        <p:blipFill rotWithShape="1">
          <a:blip r:embed="rId3">
            <a:alphaModFix/>
          </a:blip>
          <a:srcRect b="0" l="18133" r="0" t="0"/>
          <a:stretch/>
        </p:blipFill>
        <p:spPr>
          <a:xfrm>
            <a:off x="4442414" y="68477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2"/>
          <p:cNvSpPr/>
          <p:nvPr/>
        </p:nvSpPr>
        <p:spPr>
          <a:xfrm>
            <a:off x="41925" y="30000"/>
            <a:ext cx="4395000" cy="50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txBox="1"/>
          <p:nvPr/>
        </p:nvSpPr>
        <p:spPr>
          <a:xfrm>
            <a:off x="98625" y="825450"/>
            <a:ext cx="4281600" cy="2678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rgbClr val="002D73"/>
                </a:solidFill>
              </a:rPr>
              <a:t>What are </a:t>
            </a:r>
            <a:endParaRPr b="1" sz="3600">
              <a:solidFill>
                <a:srgbClr val="002D73"/>
              </a:solidFill>
            </a:endParaRPr>
          </a:p>
          <a:p>
            <a:pPr indent="0" lvl="0" marL="0" rtl="0" algn="ctr">
              <a:lnSpc>
                <a:spcPct val="90000"/>
              </a:lnSpc>
              <a:spcBef>
                <a:spcPts val="0"/>
              </a:spcBef>
              <a:spcAft>
                <a:spcPts val="0"/>
              </a:spcAft>
              <a:buNone/>
            </a:pPr>
            <a:r>
              <a:rPr b="1" lang="en" sz="3600">
                <a:solidFill>
                  <a:srgbClr val="002D73"/>
                </a:solidFill>
              </a:rPr>
              <a:t>Renewable </a:t>
            </a:r>
            <a:endParaRPr b="1" sz="3600">
              <a:solidFill>
                <a:srgbClr val="002D73"/>
              </a:solidFill>
            </a:endParaRPr>
          </a:p>
          <a:p>
            <a:pPr indent="0" lvl="0" marL="0" rtl="0" algn="ctr">
              <a:lnSpc>
                <a:spcPct val="90000"/>
              </a:lnSpc>
              <a:spcBef>
                <a:spcPts val="0"/>
              </a:spcBef>
              <a:spcAft>
                <a:spcPts val="0"/>
              </a:spcAft>
              <a:buNone/>
            </a:pPr>
            <a:r>
              <a:rPr b="1" lang="en" sz="3600">
                <a:solidFill>
                  <a:srgbClr val="002D73"/>
                </a:solidFill>
              </a:rPr>
              <a:t>Energy Sources?</a:t>
            </a:r>
            <a:endParaRPr b="1" sz="3600">
              <a:solidFill>
                <a:srgbClr val="002D73"/>
              </a:solidFill>
            </a:endParaRPr>
          </a:p>
          <a:p>
            <a:pPr indent="0" lvl="0" marL="0" rtl="0" algn="ctr">
              <a:lnSpc>
                <a:spcPct val="90000"/>
              </a:lnSpc>
              <a:spcBef>
                <a:spcPts val="0"/>
              </a:spcBef>
              <a:spcAft>
                <a:spcPts val="0"/>
              </a:spcAft>
              <a:buNone/>
            </a:pPr>
            <a:r>
              <a:t/>
            </a:r>
            <a:endParaRPr b="1" sz="3600">
              <a:solidFill>
                <a:srgbClr val="006BA6"/>
              </a:solidFill>
            </a:endParaRPr>
          </a:p>
          <a:p>
            <a:pPr indent="0" lvl="0" marL="0" rtl="0" algn="ctr">
              <a:lnSpc>
                <a:spcPct val="90000"/>
              </a:lnSpc>
              <a:spcBef>
                <a:spcPts val="0"/>
              </a:spcBef>
              <a:spcAft>
                <a:spcPts val="0"/>
              </a:spcAft>
              <a:buNone/>
            </a:pPr>
            <a:r>
              <a:t/>
            </a:r>
            <a:endParaRPr b="1" sz="3600">
              <a:solidFill>
                <a:srgbClr val="006BA6"/>
              </a:solidFill>
            </a:endParaRPr>
          </a:p>
        </p:txBody>
      </p:sp>
      <p:pic>
        <p:nvPicPr>
          <p:cNvPr id="88" name="Google Shape;88;p12"/>
          <p:cNvPicPr preferRelativeResize="0"/>
          <p:nvPr/>
        </p:nvPicPr>
        <p:blipFill rotWithShape="1">
          <a:blip r:embed="rId3">
            <a:alphaModFix/>
          </a:blip>
          <a:srcRect b="0" l="0" r="52376" t="17742"/>
          <a:stretch/>
        </p:blipFill>
        <p:spPr>
          <a:xfrm>
            <a:off x="5171850" y="342950"/>
            <a:ext cx="2636675" cy="4320599"/>
          </a:xfrm>
          <a:prstGeom prst="rect">
            <a:avLst/>
          </a:prstGeom>
          <a:noFill/>
          <a:ln>
            <a:noFill/>
          </a:ln>
        </p:spPr>
      </p:pic>
      <p:sp>
        <p:nvSpPr>
          <p:cNvPr id="89" name="Google Shape;89;p12"/>
          <p:cNvSpPr txBox="1"/>
          <p:nvPr/>
        </p:nvSpPr>
        <p:spPr>
          <a:xfrm>
            <a:off x="686325" y="3141550"/>
            <a:ext cx="3106200" cy="1397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chemeClr val="dk1"/>
              </a:buClr>
              <a:buSzPts val="1100"/>
              <a:buFont typeface="Arial"/>
              <a:buNone/>
            </a:pPr>
            <a:r>
              <a:rPr b="1" lang="en" sz="3600">
                <a:solidFill>
                  <a:srgbClr val="006BA6"/>
                </a:solidFill>
              </a:rPr>
              <a:t>Why are they important?  </a:t>
            </a:r>
            <a:endParaRPr b="1" sz="3600">
              <a:solidFill>
                <a:srgbClr val="006BA6"/>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a:p>
        </p:txBody>
      </p:sp>
      <p:pic>
        <p:nvPicPr>
          <p:cNvPr id="95" name="Google Shape;95;p13"/>
          <p:cNvPicPr preferRelativeResize="0"/>
          <p:nvPr/>
        </p:nvPicPr>
        <p:blipFill rotWithShape="1">
          <a:blip r:embed="rId3">
            <a:alphaModFix/>
          </a:blip>
          <a:srcRect b="0" l="0" r="0" t="10522"/>
          <a:stretch/>
        </p:blipFill>
        <p:spPr>
          <a:xfrm>
            <a:off x="1323400" y="857950"/>
            <a:ext cx="6497201" cy="3875700"/>
          </a:xfrm>
          <a:prstGeom prst="rect">
            <a:avLst/>
          </a:prstGeom>
          <a:noFill/>
          <a:ln>
            <a:noFill/>
          </a:ln>
        </p:spPr>
      </p:pic>
      <p:sp>
        <p:nvSpPr>
          <p:cNvPr id="96" name="Google Shape;96;p13"/>
          <p:cNvSpPr txBox="1"/>
          <p:nvPr>
            <p:ph type="title"/>
          </p:nvPr>
        </p:nvSpPr>
        <p:spPr>
          <a:xfrm>
            <a:off x="157300" y="0"/>
            <a:ext cx="80712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How Does Wind Energy Work? </a:t>
            </a:r>
            <a:endParaRPr sz="3600"/>
          </a:p>
        </p:txBody>
      </p:sp>
      <p:cxnSp>
        <p:nvCxnSpPr>
          <p:cNvPr id="97" name="Google Shape;97;p13"/>
          <p:cNvCxnSpPr/>
          <p:nvPr/>
        </p:nvCxnSpPr>
        <p:spPr>
          <a:xfrm>
            <a:off x="157300" y="738625"/>
            <a:ext cx="5289000" cy="7200"/>
          </a:xfrm>
          <a:prstGeom prst="straightConnector1">
            <a:avLst/>
          </a:prstGeom>
          <a:noFill/>
          <a:ln cap="flat" cmpd="sng" w="9525">
            <a:solidFill>
              <a:srgbClr val="FFC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4"/>
          <p:cNvPicPr preferRelativeResize="0"/>
          <p:nvPr/>
        </p:nvPicPr>
        <p:blipFill rotWithShape="1">
          <a:blip r:embed="rId3">
            <a:alphaModFix/>
          </a:blip>
          <a:srcRect b="5674" l="0" r="0" t="5523"/>
          <a:stretch/>
        </p:blipFill>
        <p:spPr>
          <a:xfrm>
            <a:off x="419875" y="868525"/>
            <a:ext cx="8292576" cy="3946850"/>
          </a:xfrm>
          <a:prstGeom prst="rect">
            <a:avLst/>
          </a:prstGeom>
          <a:noFill/>
          <a:ln>
            <a:noFill/>
          </a:ln>
        </p:spPr>
      </p:pic>
      <p:sp>
        <p:nvSpPr>
          <p:cNvPr id="103" name="Google Shape;103;p14"/>
          <p:cNvSpPr txBox="1"/>
          <p:nvPr/>
        </p:nvSpPr>
        <p:spPr>
          <a:xfrm>
            <a:off x="157275" y="83250"/>
            <a:ext cx="8848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600">
                <a:solidFill>
                  <a:srgbClr val="002D73"/>
                </a:solidFill>
              </a:rPr>
              <a:t>The Size of Wind Turbines</a:t>
            </a:r>
            <a:endParaRPr b="1" sz="3600">
              <a:solidFill>
                <a:srgbClr val="002D73"/>
              </a:solidFill>
            </a:endParaRPr>
          </a:p>
        </p:txBody>
      </p:sp>
      <p:cxnSp>
        <p:nvCxnSpPr>
          <p:cNvPr id="104" name="Google Shape;104;p14"/>
          <p:cNvCxnSpPr/>
          <p:nvPr/>
        </p:nvCxnSpPr>
        <p:spPr>
          <a:xfrm>
            <a:off x="157275" y="766650"/>
            <a:ext cx="5289000" cy="7200"/>
          </a:xfrm>
          <a:prstGeom prst="straightConnector1">
            <a:avLst/>
          </a:prstGeom>
          <a:noFill/>
          <a:ln cap="flat" cmpd="sng" w="9525">
            <a:solidFill>
              <a:srgbClr val="FFC000"/>
            </a:solidFill>
            <a:prstDash val="solid"/>
            <a:round/>
            <a:headEnd len="sm" w="sm" type="none"/>
            <a:tailEnd len="sm" w="sm" type="none"/>
          </a:ln>
        </p:spPr>
      </p:cxnSp>
      <p:sp>
        <p:nvSpPr>
          <p:cNvPr id="105" name="Google Shape;105;p14"/>
          <p:cNvSpPr txBox="1"/>
          <p:nvPr/>
        </p:nvSpPr>
        <p:spPr>
          <a:xfrm>
            <a:off x="304800" y="304800"/>
            <a:ext cx="88488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1100">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ph type="title"/>
          </p:nvPr>
        </p:nvSpPr>
        <p:spPr>
          <a:xfrm>
            <a:off x="152399" y="36825"/>
            <a:ext cx="87618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Types of Wind Turbines</a:t>
            </a:r>
            <a:endParaRPr sz="3600"/>
          </a:p>
        </p:txBody>
      </p:sp>
      <p:cxnSp>
        <p:nvCxnSpPr>
          <p:cNvPr id="111" name="Google Shape;111;p15"/>
          <p:cNvCxnSpPr/>
          <p:nvPr/>
        </p:nvCxnSpPr>
        <p:spPr>
          <a:xfrm>
            <a:off x="220900" y="774100"/>
            <a:ext cx="5289000" cy="7200"/>
          </a:xfrm>
          <a:prstGeom prst="straightConnector1">
            <a:avLst/>
          </a:prstGeom>
          <a:noFill/>
          <a:ln cap="flat" cmpd="sng" w="9525">
            <a:solidFill>
              <a:srgbClr val="FFC000"/>
            </a:solidFill>
            <a:prstDash val="solid"/>
            <a:round/>
            <a:headEnd len="sm" w="sm" type="none"/>
            <a:tailEnd len="sm" w="sm" type="none"/>
          </a:ln>
        </p:spPr>
      </p:cxnSp>
      <p:pic>
        <p:nvPicPr>
          <p:cNvPr id="112" name="Google Shape;112;p15"/>
          <p:cNvPicPr preferRelativeResize="0"/>
          <p:nvPr/>
        </p:nvPicPr>
        <p:blipFill>
          <a:blip r:embed="rId3">
            <a:alphaModFix/>
          </a:blip>
          <a:stretch>
            <a:fillRect/>
          </a:stretch>
        </p:blipFill>
        <p:spPr>
          <a:xfrm>
            <a:off x="588825" y="990050"/>
            <a:ext cx="8081249" cy="371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txBox="1"/>
          <p:nvPr>
            <p:ph type="title"/>
          </p:nvPr>
        </p:nvSpPr>
        <p:spPr>
          <a:xfrm>
            <a:off x="88374" y="45950"/>
            <a:ext cx="8761800" cy="8244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3600"/>
              <a:t>Wh</a:t>
            </a:r>
            <a:r>
              <a:rPr lang="en" sz="3600"/>
              <a:t>y</a:t>
            </a:r>
            <a:r>
              <a:rPr lang="en" sz="3600"/>
              <a:t> </a:t>
            </a:r>
            <a:r>
              <a:rPr lang="en" sz="3600"/>
              <a:t>Things</a:t>
            </a:r>
            <a:r>
              <a:rPr lang="en" sz="3600"/>
              <a:t> Float or Sink? </a:t>
            </a:r>
            <a:endParaRPr sz="3600">
              <a:latin typeface="Proxima Nova"/>
              <a:ea typeface="Proxima Nova"/>
              <a:cs typeface="Proxima Nova"/>
              <a:sym typeface="Proxima Nova"/>
            </a:endParaRPr>
          </a:p>
        </p:txBody>
      </p:sp>
      <p:pic>
        <p:nvPicPr>
          <p:cNvPr id="118" name="Google Shape;118;p16" title="BE-ObjectsFloat.mp4">
            <a:hlinkClick r:id="rId3"/>
          </p:cNvPr>
          <p:cNvPicPr preferRelativeResize="0"/>
          <p:nvPr/>
        </p:nvPicPr>
        <p:blipFill>
          <a:blip r:embed="rId4">
            <a:alphaModFix/>
          </a:blip>
          <a:stretch>
            <a:fillRect/>
          </a:stretch>
        </p:blipFill>
        <p:spPr>
          <a:xfrm>
            <a:off x="2076875" y="870350"/>
            <a:ext cx="5169809" cy="3877350"/>
          </a:xfrm>
          <a:prstGeom prst="rect">
            <a:avLst/>
          </a:prstGeom>
          <a:noFill/>
          <a:ln>
            <a:noFill/>
          </a:ln>
        </p:spPr>
      </p:pic>
      <p:cxnSp>
        <p:nvCxnSpPr>
          <p:cNvPr id="119" name="Google Shape;119;p16"/>
          <p:cNvCxnSpPr/>
          <p:nvPr/>
        </p:nvCxnSpPr>
        <p:spPr>
          <a:xfrm>
            <a:off x="182425" y="760400"/>
            <a:ext cx="5289000" cy="7200"/>
          </a:xfrm>
          <a:prstGeom prst="straightConnector1">
            <a:avLst/>
          </a:prstGeom>
          <a:noFill/>
          <a:ln cap="flat" cmpd="sng" w="9525">
            <a:solidFill>
              <a:srgbClr val="FFC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62499" y="69700"/>
            <a:ext cx="87618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What is Neutral Buoyancy? </a:t>
            </a:r>
            <a:r>
              <a:rPr lang="en" sz="3600"/>
              <a:t> </a:t>
            </a:r>
            <a:endParaRPr sz="3600"/>
          </a:p>
        </p:txBody>
      </p:sp>
      <p:cxnSp>
        <p:nvCxnSpPr>
          <p:cNvPr id="125" name="Google Shape;125;p17"/>
          <p:cNvCxnSpPr/>
          <p:nvPr/>
        </p:nvCxnSpPr>
        <p:spPr>
          <a:xfrm>
            <a:off x="171025" y="772750"/>
            <a:ext cx="5289000" cy="7200"/>
          </a:xfrm>
          <a:prstGeom prst="straightConnector1">
            <a:avLst/>
          </a:prstGeom>
          <a:noFill/>
          <a:ln cap="flat" cmpd="sng" w="9525">
            <a:solidFill>
              <a:srgbClr val="FFC000"/>
            </a:solidFill>
            <a:prstDash val="solid"/>
            <a:round/>
            <a:headEnd len="sm" w="sm" type="none"/>
            <a:tailEnd len="sm" w="sm" type="none"/>
          </a:ln>
        </p:spPr>
      </p:cxnSp>
      <p:pic>
        <p:nvPicPr>
          <p:cNvPr id="126" name="Google Shape;126;p17" title="BillNye-neutralbuoyancy.mp4">
            <a:hlinkClick r:id="rId3"/>
          </p:cNvPr>
          <p:cNvPicPr preferRelativeResize="0"/>
          <p:nvPr/>
        </p:nvPicPr>
        <p:blipFill>
          <a:blip r:embed="rId4">
            <a:alphaModFix/>
          </a:blip>
          <a:stretch>
            <a:fillRect/>
          </a:stretch>
        </p:blipFill>
        <p:spPr>
          <a:xfrm>
            <a:off x="1905988" y="817900"/>
            <a:ext cx="5408525" cy="405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8"/>
          <p:cNvSpPr txBox="1"/>
          <p:nvPr>
            <p:ph type="title"/>
          </p:nvPr>
        </p:nvSpPr>
        <p:spPr>
          <a:xfrm>
            <a:off x="68499" y="0"/>
            <a:ext cx="87618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000"/>
              <a:t>Buoyancy</a:t>
            </a:r>
            <a:r>
              <a:rPr lang="en" sz="3000"/>
              <a:t> &amp; Center of Gravity Demonstration </a:t>
            </a:r>
            <a:endParaRPr sz="3000"/>
          </a:p>
        </p:txBody>
      </p:sp>
      <p:cxnSp>
        <p:nvCxnSpPr>
          <p:cNvPr id="132" name="Google Shape;132;p18"/>
          <p:cNvCxnSpPr/>
          <p:nvPr/>
        </p:nvCxnSpPr>
        <p:spPr>
          <a:xfrm>
            <a:off x="171000" y="658575"/>
            <a:ext cx="5289000" cy="7200"/>
          </a:xfrm>
          <a:prstGeom prst="straightConnector1">
            <a:avLst/>
          </a:prstGeom>
          <a:noFill/>
          <a:ln cap="flat" cmpd="sng" w="9525">
            <a:solidFill>
              <a:srgbClr val="FFC000"/>
            </a:solidFill>
            <a:prstDash val="solid"/>
            <a:round/>
            <a:headEnd len="sm" w="sm" type="none"/>
            <a:tailEnd len="sm" w="sm" type="none"/>
          </a:ln>
        </p:spPr>
      </p:cxnSp>
      <p:pic>
        <p:nvPicPr>
          <p:cNvPr id="133" name="Google Shape;133;p18"/>
          <p:cNvPicPr preferRelativeResize="0"/>
          <p:nvPr/>
        </p:nvPicPr>
        <p:blipFill>
          <a:blip r:embed="rId3">
            <a:alphaModFix/>
          </a:blip>
          <a:stretch>
            <a:fillRect/>
          </a:stretch>
        </p:blipFill>
        <p:spPr>
          <a:xfrm>
            <a:off x="3674375" y="976800"/>
            <a:ext cx="5317222" cy="3785405"/>
          </a:xfrm>
          <a:prstGeom prst="rect">
            <a:avLst/>
          </a:prstGeom>
          <a:noFill/>
          <a:ln>
            <a:noFill/>
          </a:ln>
        </p:spPr>
      </p:pic>
      <p:pic>
        <p:nvPicPr>
          <p:cNvPr id="134" name="Google Shape;134;p18"/>
          <p:cNvPicPr preferRelativeResize="0"/>
          <p:nvPr/>
        </p:nvPicPr>
        <p:blipFill rotWithShape="1">
          <a:blip r:embed="rId4">
            <a:alphaModFix/>
          </a:blip>
          <a:srcRect b="0" l="7421" r="7667" t="0"/>
          <a:stretch/>
        </p:blipFill>
        <p:spPr>
          <a:xfrm>
            <a:off x="477877" y="824400"/>
            <a:ext cx="2834896" cy="38699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